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4" r:id="rId4"/>
    <p:sldId id="28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58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9" r:id="rId25"/>
    <p:sldId id="280" r:id="rId26"/>
    <p:sldId id="281" r:id="rId27"/>
    <p:sldId id="282" r:id="rId28"/>
    <p:sldId id="284" r:id="rId29"/>
    <p:sldId id="283" r:id="rId30"/>
    <p:sldId id="276" r:id="rId31"/>
    <p:sldId id="277" r:id="rId32"/>
    <p:sldId id="278" r:id="rId33"/>
    <p:sldId id="287" r:id="rId34"/>
    <p:sldId id="291" r:id="rId35"/>
    <p:sldId id="292" r:id="rId36"/>
    <p:sldId id="286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645439"/>
            <a:ext cx="9440034" cy="1828801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4474238"/>
            <a:ext cx="9440034" cy="1049867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DBD67-8DD8-4653-8204-E0EE566D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62" y="364973"/>
            <a:ext cx="3360696" cy="13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6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7F513-3DF2-43CD-9E9A-294F9FE0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75EBA-1F9E-4B0E-ACCD-5C6D85DFE2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967C8-848A-4C19-ACAF-FF5F71D135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5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77F50-9A0A-4A7F-B131-D7D7041E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6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2D68BA-EB28-41CA-A806-660413D8C1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1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2B0FA8-2226-4540-86BD-7C913F290E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5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8525A-AF08-449C-BF68-0D26D12788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8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44163-1515-48FC-9DA9-C7AD374CA7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92893-EC53-4EF7-994B-431C8C77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7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DB030-7970-4394-87C4-1DA72596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92" y="6065837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74E0D-8E59-4473-9C0E-9FEA92C8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1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9337C0-CCFC-4B65-A53C-77C660AC91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4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3D232-9F76-4EEE-BD0F-9C7A14A4C3C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72B63-C387-486E-A50D-FD69A85E09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967A2-3B0A-4E06-A76B-6CE7EDF5593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D38BE-845D-48D7-ABDD-CEA46481B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5" y="5943599"/>
            <a:ext cx="1892968" cy="7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1FC07AB-4E08-4E76-9D97-44540E426C0E}" type="datetimeFigureOut">
              <a:rPr lang="en-ID" smtClean="0"/>
              <a:t>05/09/2021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71C6A4B-3641-48A1-A83D-965668A49E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3572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orwelldevcpp/files/latest/downloa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elasprogrammer.com/cara-menginstal-aplikasi-dev-cpp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elajarcpp.com/tutorial/cpp/tipe-data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7748-2DFD-4E6A-B1E5-930CE7172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Bahasa C++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A2B47-4F4A-4A00-855F-9A9652041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549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A8C7-C683-415C-BE68-89F87719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Kompilasi</a:t>
            </a:r>
            <a:r>
              <a:rPr lang="en-US" dirty="0"/>
              <a:t> dan </a:t>
            </a:r>
            <a:r>
              <a:rPr lang="en-US" dirty="0" err="1"/>
              <a:t>Interpretasi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39203-0AB6-4E33-9310-EF2CA404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dijalankan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computer,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mekanisme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menerjemahkan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yang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dieksekusi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computer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executable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ekstensi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.exe</a:t>
            </a:r>
          </a:p>
          <a:p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mekanisme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kompilasi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(compiler) dan </a:t>
            </a:r>
            <a:r>
              <a:rPr lang="en-ID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interpretasi</a:t>
            </a:r>
            <a:r>
              <a:rPr lang="en-ID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(interpreter).</a:t>
            </a:r>
          </a:p>
        </p:txBody>
      </p:sp>
    </p:spTree>
    <p:extLst>
      <p:ext uri="{BB962C8B-B14F-4D97-AF65-F5344CB8AC3E}">
        <p14:creationId xmlns:p14="http://schemas.microsoft.com/office/powerpoint/2010/main" val="305599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CA34-DBC8-4688-88AD-CDD315E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Kompilasi</a:t>
            </a:r>
            <a:r>
              <a:rPr lang="en-US" dirty="0"/>
              <a:t> dan </a:t>
            </a:r>
            <a:r>
              <a:rPr lang="en-US" dirty="0" err="1"/>
              <a:t>Interpretasi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B04B-C41D-497F-B1E1-09B9B186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Kompilasi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merubah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executable oleh </a:t>
            </a:r>
            <a:r>
              <a:rPr lang="en-ID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compiler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Bahasa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selesai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ditulis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compiler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kesalahan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diketahui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kompilasi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Bahasa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compiler: C++, java,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cobol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pascal dan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830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CA34-DBC8-4688-88AD-CDD315E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Kompilasi</a:t>
            </a:r>
            <a:r>
              <a:rPr lang="en-US" dirty="0"/>
              <a:t> dan </a:t>
            </a:r>
            <a:r>
              <a:rPr lang="en-US" dirty="0" err="1"/>
              <a:t>Interpretasi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B04B-C41D-497F-B1E1-09B9B186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Interpretasi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merubah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executable oleh interpreter Bahasa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baris per baris. </a:t>
            </a:r>
          </a:p>
          <a:p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interpreter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kesalahan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ditemukan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pindah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baris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Bahasa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interpreter </a:t>
            </a:r>
            <a:r>
              <a:rPr lang="en-ID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Basic, Python, Ruby, dan MATLAB.</a:t>
            </a:r>
          </a:p>
          <a:p>
            <a:pPr marL="3690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5243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CA34-DBC8-4688-88AD-CDD315EB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Kompilasi</a:t>
            </a:r>
            <a:r>
              <a:rPr lang="en-US" dirty="0"/>
              <a:t> dan </a:t>
            </a:r>
            <a:r>
              <a:rPr lang="en-US" dirty="0" err="1"/>
              <a:t>Interpretasi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B04B-C41D-497F-B1E1-09B9B186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compiler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interpreter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Bahasa </a:t>
            </a:r>
            <a:r>
              <a:rPr lang="en-ID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endParaRPr lang="en-ID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551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59E6-D7E3-4326-9E68-AF057B67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Berkenalan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C++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AF26-D001-496F-8E3D-D735DCA1E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515705" cy="4058751"/>
          </a:xfrm>
        </p:spPr>
        <p:txBody>
          <a:bodyPr>
            <a:normAutofit fontScale="85000" lnSpcReduction="20000"/>
          </a:bodyPr>
          <a:lstStyle/>
          <a:p>
            <a:r>
              <a:rPr lang="en-ID" dirty="0"/>
              <a:t>C++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yang </a:t>
            </a:r>
            <a:r>
              <a:rPr lang="en-ID" dirty="0" err="1"/>
              <a:t>dibuat</a:t>
            </a:r>
            <a:r>
              <a:rPr lang="en-ID" dirty="0"/>
              <a:t> oleh Bjarne </a:t>
            </a:r>
            <a:r>
              <a:rPr lang="en-ID" dirty="0" err="1"/>
              <a:t>Stroustrup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1979.</a:t>
            </a:r>
          </a:p>
          <a:p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namanya</a:t>
            </a:r>
            <a:r>
              <a:rPr lang="en-ID" dirty="0"/>
              <a:t>, </a:t>
            </a:r>
            <a:r>
              <a:rPr lang="en-ID" dirty="0" err="1"/>
              <a:t>Simbol</a:t>
            </a:r>
            <a:r>
              <a:rPr lang="en-ID" dirty="0"/>
              <a:t> “++” pada </a:t>
            </a:r>
            <a:r>
              <a:rPr lang="en-ID" dirty="0" err="1"/>
              <a:t>huruf</a:t>
            </a:r>
            <a:r>
              <a:rPr lang="en-ID" dirty="0"/>
              <a:t> C </a:t>
            </a:r>
            <a:r>
              <a:rPr lang="en-ID" dirty="0" err="1"/>
              <a:t>berarti</a:t>
            </a:r>
            <a:r>
              <a:rPr lang="en-ID" dirty="0"/>
              <a:t> increment </a:t>
            </a:r>
            <a:r>
              <a:rPr lang="en-ID" dirty="0" err="1"/>
              <a:t>dari</a:t>
            </a:r>
            <a:r>
              <a:rPr lang="en-ID" dirty="0"/>
              <a:t> C.</a:t>
            </a:r>
          </a:p>
          <a:p>
            <a:r>
              <a:rPr lang="en-ID" dirty="0" err="1"/>
              <a:t>Sebenarnya</a:t>
            </a:r>
            <a:r>
              <a:rPr lang="en-ID" dirty="0"/>
              <a:t> C++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C,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C. Karena </a:t>
            </a:r>
            <a:r>
              <a:rPr lang="en-ID" dirty="0" err="1"/>
              <a:t>itulah</a:t>
            </a:r>
            <a:r>
              <a:rPr lang="en-ID" dirty="0"/>
              <a:t> </a:t>
            </a:r>
            <a:r>
              <a:rPr lang="en-ID" dirty="0" err="1"/>
              <a:t>dinamakan</a:t>
            </a:r>
            <a:r>
              <a:rPr lang="en-ID" dirty="0"/>
              <a:t> C++ (</a:t>
            </a:r>
            <a:r>
              <a:rPr lang="en-ID" dirty="0" err="1"/>
              <a:t>dibaca</a:t>
            </a:r>
            <a:r>
              <a:rPr lang="en-ID" dirty="0"/>
              <a:t> </a:t>
            </a:r>
            <a:r>
              <a:rPr lang="en-ID" dirty="0" err="1"/>
              <a:t>si</a:t>
            </a:r>
            <a:r>
              <a:rPr lang="en-ID" dirty="0"/>
              <a:t> plus plus).</a:t>
            </a:r>
          </a:p>
          <a:p>
            <a:r>
              <a:rPr lang="en-ID" dirty="0"/>
              <a:t>Bahasa C++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berorientasi</a:t>
            </a:r>
            <a:r>
              <a:rPr lang="en-ID" dirty="0"/>
              <a:t> </a:t>
            </a:r>
            <a:r>
              <a:rPr lang="en-ID" dirty="0" err="1"/>
              <a:t>objek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DD9A5-7DA8-442F-8FC8-6677370AA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1732448"/>
            <a:ext cx="4572000" cy="38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59E6-D7E3-4326-9E68-AF057B67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Berkenalan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C++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AF26-D001-496F-8E3D-D735DCA1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ID" dirty="0" err="1"/>
              <a:t>anyak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dubuat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C++, </a:t>
            </a:r>
            <a:r>
              <a:rPr lang="en-ID" dirty="0" err="1"/>
              <a:t>misalnya</a:t>
            </a:r>
            <a:r>
              <a:rPr lang="en-ID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dirty="0"/>
              <a:t>MySQL Server, Mozilla Firefox, Thunderbird, Google Chrome, Microsoft Office, Adobe Photoshop,  Adobe Illustrator, Java Virtual Machine (JVM) Desktop Environment: KDE dan Apple MacOS UI (Aqua)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dirty="0"/>
              <a:t>Kalian </a:t>
            </a:r>
            <a:r>
              <a:rPr lang="en-ID" dirty="0" err="1"/>
              <a:t>pernah</a:t>
            </a:r>
            <a:r>
              <a:rPr lang="en-ID" dirty="0"/>
              <a:t> </a:t>
            </a:r>
            <a:r>
              <a:rPr lang="en-ID" dirty="0" err="1"/>
              <a:t>gunakan</a:t>
            </a:r>
            <a:r>
              <a:rPr lang="en-ID" dirty="0"/>
              <a:t> yang mana?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570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96D37-85B8-475D-9910-E2BD220C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7D9FD-7509-4963-8369-F8C355E076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9AE53-6845-47B6-A733-A3D34F24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-101736"/>
            <a:ext cx="12498904" cy="58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B0AF-5B3A-4ACC-860F-00AEEB59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Mencoba</a:t>
            </a:r>
            <a:r>
              <a:rPr lang="en-US" dirty="0"/>
              <a:t> C++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30121-C0AE-4089-A4A4-89F602C1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c++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siapkan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compiler </a:t>
            </a:r>
            <a:r>
              <a:rPr lang="en-US" dirty="0" err="1"/>
              <a:t>c++</a:t>
            </a:r>
            <a:r>
              <a:rPr lang="en-US" dirty="0"/>
              <a:t> dan </a:t>
            </a:r>
            <a:r>
              <a:rPr lang="en-US" dirty="0" err="1"/>
              <a:t>editornya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.</a:t>
            </a:r>
          </a:p>
          <a:p>
            <a:r>
              <a:rPr lang="en-US" dirty="0"/>
              <a:t>Pada </a:t>
            </a:r>
            <a:r>
              <a:rPr lang="en-US" dirty="0" err="1"/>
              <a:t>perkuliahan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DevC</a:t>
            </a:r>
            <a:r>
              <a:rPr lang="en-US" dirty="0"/>
              <a:t>++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compiler dan editor di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</a:t>
            </a:r>
          </a:p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DevC</a:t>
            </a:r>
            <a:r>
              <a:rPr lang="en-US" dirty="0"/>
              <a:t>++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diinstall</a:t>
            </a:r>
            <a:r>
              <a:rPr lang="en-US" dirty="0"/>
              <a:t> pada computer </a:t>
            </a:r>
            <a:r>
              <a:rPr lang="en-US" dirty="0" err="1"/>
              <a:t>dengan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32 </a:t>
            </a:r>
            <a:r>
              <a:rPr lang="en-US" dirty="0" err="1"/>
              <a:t>ataupun</a:t>
            </a:r>
            <a:r>
              <a:rPr lang="en-US" dirty="0"/>
              <a:t> 64 bit.</a:t>
            </a:r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unduh</a:t>
            </a:r>
            <a:r>
              <a:rPr lang="en-US" dirty="0"/>
              <a:t> pada link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8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1FB2-8692-4A05-98FB-C657E0F4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DevC</a:t>
            </a:r>
            <a:r>
              <a:rPr lang="en-US" dirty="0"/>
              <a:t>++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2CFB-D6A3-46C6-841B-A13ED1C54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Dev-C ++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(IDE) yang </a:t>
            </a:r>
            <a:r>
              <a:rPr lang="en-ID" dirty="0" err="1"/>
              <a:t>lengkap</a:t>
            </a:r>
            <a:r>
              <a:rPr lang="en-ID" dirty="0"/>
              <a:t> dan gratis.</a:t>
            </a:r>
          </a:p>
          <a:p>
            <a:r>
              <a:rPr lang="en-ID" dirty="0" err="1"/>
              <a:t>DevC</a:t>
            </a:r>
            <a:r>
              <a:rPr lang="en-ID" dirty="0"/>
              <a:t>++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Delphi.</a:t>
            </a:r>
          </a:p>
          <a:p>
            <a:r>
              <a:rPr lang="en-ID" dirty="0" err="1"/>
              <a:t>DevC</a:t>
            </a:r>
            <a:r>
              <a:rPr lang="en-ID" dirty="0"/>
              <a:t>++ </a:t>
            </a:r>
            <a:r>
              <a:rPr lang="en-ID" dirty="0" err="1"/>
              <a:t>dibundel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compiler MinGW </a:t>
            </a:r>
            <a:r>
              <a:rPr lang="en-ID" dirty="0" err="1"/>
              <a:t>atau</a:t>
            </a:r>
            <a:r>
              <a:rPr lang="en-ID" dirty="0"/>
              <a:t> TDM-GCC </a:t>
            </a:r>
            <a:r>
              <a:rPr lang="en-ID" dirty="0" err="1"/>
              <a:t>dari</a:t>
            </a:r>
            <a:r>
              <a:rPr lang="en-ID" dirty="0"/>
              <a:t> GCC.</a:t>
            </a:r>
          </a:p>
          <a:p>
            <a:r>
              <a:rPr lang="en-ID" dirty="0" err="1"/>
              <a:t>DevC</a:t>
            </a:r>
            <a:r>
              <a:rPr lang="en-ID" dirty="0"/>
              <a:t>++ di </a:t>
            </a:r>
            <a:r>
              <a:rPr lang="en-ID" dirty="0" err="1"/>
              <a:t>kembangkan</a:t>
            </a:r>
            <a:r>
              <a:rPr lang="en-ID" dirty="0"/>
              <a:t> oleh </a:t>
            </a:r>
            <a:r>
              <a:rPr lang="en-US" dirty="0"/>
              <a:t>Bloodshed Software pada </a:t>
            </a:r>
            <a:r>
              <a:rPr lang="en-US" dirty="0" err="1"/>
              <a:t>tahun</a:t>
            </a:r>
            <a:r>
              <a:rPr lang="en-US" dirty="0"/>
              <a:t> 2005, dan </a:t>
            </a:r>
            <a:r>
              <a:rPr lang="en-US" dirty="0" err="1"/>
              <a:t>dilanjutkan</a:t>
            </a:r>
            <a:r>
              <a:rPr lang="en-US" dirty="0"/>
              <a:t> oleh Orwell (Johan </a:t>
            </a:r>
            <a:r>
              <a:rPr lang="en-US" dirty="0" err="1"/>
              <a:t>Mes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2011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menginstall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kendala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cek</a:t>
            </a:r>
            <a:r>
              <a:rPr lang="en-ID" dirty="0"/>
              <a:t> tutorial </a:t>
            </a:r>
            <a:r>
              <a:rPr lang="en-ID" dirty="0">
                <a:hlinkClick r:id="rId2"/>
              </a:rPr>
              <a:t>DISINI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D9268-EA22-4272-A7E3-3BB5D66F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0"/>
            <a:ext cx="1828800" cy="16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7F9-4B94-4AAE-BBF1-14069E4E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Bahasa C++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5680-A808-4BC2-913A-FFDF8A4F9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dirty="0" err="1"/>
              <a:t>Seperti</a:t>
            </a:r>
            <a:r>
              <a:rPr lang="en-ID" sz="2400" dirty="0"/>
              <a:t> Bahasa </a:t>
            </a:r>
            <a:r>
              <a:rPr lang="en-ID" sz="2400" dirty="0" err="1"/>
              <a:t>pemrograman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, Bahasa </a:t>
            </a:r>
            <a:r>
              <a:rPr lang="en-ID" sz="2400" dirty="0" err="1"/>
              <a:t>c++</a:t>
            </a:r>
            <a:r>
              <a:rPr lang="en-ID" sz="2400" dirty="0"/>
              <a:t> juga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struktur</a:t>
            </a:r>
            <a:r>
              <a:rPr lang="en-ID" sz="2400" dirty="0"/>
              <a:t> program yang </a:t>
            </a:r>
            <a:r>
              <a:rPr lang="en-ID" sz="2400" dirty="0" err="1"/>
              <a:t>membentuknya</a:t>
            </a:r>
            <a:r>
              <a:rPr lang="en-ID" sz="2400" dirty="0"/>
              <a:t> dan </a:t>
            </a:r>
            <a:r>
              <a:rPr lang="en-ID" sz="2400" dirty="0" err="1"/>
              <a:t>harus</a:t>
            </a:r>
            <a:r>
              <a:rPr lang="en-ID" sz="2400" dirty="0"/>
              <a:t> </a:t>
            </a:r>
            <a:r>
              <a:rPr lang="en-ID" sz="2400" dirty="0" err="1"/>
              <a:t>ada</a:t>
            </a:r>
            <a:r>
              <a:rPr lang="en-ID" sz="2400" dirty="0"/>
              <a:t> </a:t>
            </a:r>
            <a:r>
              <a:rPr lang="en-ID" sz="2400" dirty="0" err="1"/>
              <a:t>saat</a:t>
            </a:r>
            <a:r>
              <a:rPr lang="en-ID" sz="2400" dirty="0"/>
              <a:t> proses </a:t>
            </a:r>
            <a:r>
              <a:rPr lang="en-ID" sz="2400" dirty="0" err="1"/>
              <a:t>kompilasi</a:t>
            </a:r>
            <a:r>
              <a:rPr lang="en-ID" sz="2400" dirty="0"/>
              <a:t>. </a:t>
            </a:r>
          </a:p>
          <a:p>
            <a:r>
              <a:rPr lang="en-ID" sz="2400" dirty="0" err="1"/>
              <a:t>Struktur</a:t>
            </a:r>
            <a:r>
              <a:rPr lang="en-ID" sz="2400" dirty="0"/>
              <a:t> </a:t>
            </a:r>
            <a:r>
              <a:rPr lang="en-ID" sz="2400" dirty="0" err="1"/>
              <a:t>bahasa</a:t>
            </a:r>
            <a:r>
              <a:rPr lang="en-ID" sz="2400" dirty="0"/>
              <a:t> C++ </a:t>
            </a:r>
            <a:r>
              <a:rPr lang="en-ID" sz="2400" dirty="0" err="1"/>
              <a:t>terdiri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kumpulan</a:t>
            </a:r>
            <a:r>
              <a:rPr lang="en-ID" sz="2400" dirty="0"/>
              <a:t> baris </a:t>
            </a:r>
            <a:r>
              <a:rPr lang="en-ID" sz="2400" dirty="0" err="1"/>
              <a:t>pernyataan</a:t>
            </a:r>
            <a:r>
              <a:rPr lang="en-ID" sz="2400" dirty="0"/>
              <a:t> yang </a:t>
            </a:r>
            <a:r>
              <a:rPr lang="en-ID" sz="2400" dirty="0" err="1"/>
              <a:t>dibentuk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sejumah</a:t>
            </a:r>
            <a:r>
              <a:rPr lang="en-ID" sz="2400" dirty="0"/>
              <a:t> </a:t>
            </a:r>
            <a:r>
              <a:rPr lang="en-ID" sz="2400" dirty="0" err="1"/>
              <a:t>blok</a:t>
            </a:r>
            <a:r>
              <a:rPr lang="en-ID" sz="2400" dirty="0"/>
              <a:t> </a:t>
            </a:r>
            <a:r>
              <a:rPr lang="en-ID" sz="2400" dirty="0" err="1"/>
              <a:t>fungsi</a:t>
            </a:r>
            <a:r>
              <a:rPr lang="en-ID" sz="2400" dirty="0"/>
              <a:t> dan keyword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memberikan</a:t>
            </a:r>
            <a:r>
              <a:rPr lang="en-ID" sz="2400" dirty="0"/>
              <a:t> </a:t>
            </a:r>
            <a:r>
              <a:rPr lang="en-ID" sz="2400" dirty="0" err="1"/>
              <a:t>instruksi</a:t>
            </a:r>
            <a:r>
              <a:rPr lang="en-ID" sz="2400" dirty="0"/>
              <a:t> </a:t>
            </a:r>
            <a:r>
              <a:rPr lang="en-ID" sz="2400" dirty="0" err="1"/>
              <a:t>kepada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melaksanakan</a:t>
            </a:r>
            <a:r>
              <a:rPr lang="en-ID" sz="2400" dirty="0"/>
              <a:t> </a:t>
            </a:r>
            <a:r>
              <a:rPr lang="en-ID" sz="2400" dirty="0" err="1"/>
              <a:t>tugas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r>
              <a:rPr lang="en-ID" sz="2400" dirty="0"/>
              <a:t>.</a:t>
            </a:r>
          </a:p>
          <a:p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4A597-9298-42CF-9F35-D10EB836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28" y="4838665"/>
            <a:ext cx="8879447" cy="15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379B-1D2E-4F80-92C9-1AB91591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D67E0-CE38-4507-94E3-D8C8C03C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Flowchart</a:t>
            </a:r>
          </a:p>
          <a:p>
            <a:r>
              <a:rPr lang="en-US" dirty="0" err="1"/>
              <a:t>Simbol</a:t>
            </a:r>
            <a:r>
              <a:rPr lang="en-US" dirty="0"/>
              <a:t> Flowchart</a:t>
            </a:r>
          </a:p>
          <a:p>
            <a:r>
              <a:rPr lang="en-ID" dirty="0" err="1"/>
              <a:t>Pembahasan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37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7F9-4B94-4AAE-BBF1-14069E4E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Bahasa C++</a:t>
            </a:r>
            <a:endParaRPr lang="en-ID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692CDB-44FF-4AFD-9C95-063FAE04F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Baris ke1-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file preprocessor directive </a:t>
            </a:r>
            <a:r>
              <a:rPr lang="en-US" dirty="0" err="1"/>
              <a:t>atau</a:t>
            </a:r>
            <a:r>
              <a:rPr lang="en-US" dirty="0"/>
              <a:t> file library. File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agar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dipanggil</a:t>
            </a:r>
            <a:r>
              <a:rPr lang="en-US" dirty="0"/>
              <a:t>.</a:t>
            </a:r>
          </a:p>
          <a:p>
            <a:r>
              <a:rPr lang="en-US" dirty="0"/>
              <a:t>Baris ke-3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compiler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, class,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namespace std yang </a:t>
            </a:r>
            <a:r>
              <a:rPr lang="en-US" dirty="0" err="1"/>
              <a:t>bersangkutan</a:t>
            </a:r>
            <a:r>
              <a:rPr lang="en-US" dirty="0"/>
              <a:t>.</a:t>
            </a:r>
            <a:endParaRPr lang="en-ID" dirty="0"/>
          </a:p>
          <a:p>
            <a:endParaRPr lang="en-ID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3CA187-13A5-45D5-BC47-4097B759E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2363" y="2409825"/>
            <a:ext cx="5958982" cy="2351078"/>
          </a:xfrm>
        </p:spPr>
      </p:pic>
    </p:spTree>
    <p:extLst>
      <p:ext uri="{BB962C8B-B14F-4D97-AF65-F5344CB8AC3E}">
        <p14:creationId xmlns:p14="http://schemas.microsoft.com/office/powerpoint/2010/main" val="56659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7F9-4B94-4AAE-BBF1-14069E4E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Bahasa C++</a:t>
            </a:r>
            <a:endParaRPr lang="en-ID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692CDB-44FF-4AFD-9C95-063FAE04F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25" y="1732448"/>
            <a:ext cx="5659967" cy="4744551"/>
          </a:xfrm>
        </p:spPr>
        <p:txBody>
          <a:bodyPr>
            <a:normAutofit/>
          </a:bodyPr>
          <a:lstStyle/>
          <a:p>
            <a:r>
              <a:rPr lang="en-US" dirty="0"/>
              <a:t>Baris ke-5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c++</a:t>
            </a:r>
            <a:r>
              <a:rPr lang="en-US" dirty="0"/>
              <a:t>. C++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  <a:p>
            <a:r>
              <a:rPr lang="en-US" dirty="0"/>
              <a:t>Baris ke-7 </a:t>
            </a:r>
            <a:r>
              <a:rPr lang="en-US" dirty="0" err="1"/>
              <a:t>menampilkan</a:t>
            </a:r>
            <a:r>
              <a:rPr lang="en-US" dirty="0"/>
              <a:t> tulisan </a:t>
            </a:r>
            <a:r>
              <a:rPr lang="en-US" dirty="0" err="1"/>
              <a:t>dilayar</a:t>
            </a:r>
            <a:r>
              <a:rPr lang="en-US" dirty="0"/>
              <a:t> “hallo Universitas Universal!!!”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.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endl</a:t>
            </a:r>
            <a:r>
              <a:rPr lang="en-US" dirty="0"/>
              <a:t> </a:t>
            </a:r>
            <a:r>
              <a:rPr lang="en-US" dirty="0" err="1"/>
              <a:t>bermaksud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baris.</a:t>
            </a:r>
          </a:p>
          <a:p>
            <a:r>
              <a:rPr lang="en-ID" dirty="0"/>
              <a:t>Baris ke-8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kembalian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. </a:t>
            </a:r>
            <a:r>
              <a:rPr lang="en-ID" dirty="0" err="1"/>
              <a:t>Pembahasan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dibahas</a:t>
            </a:r>
            <a:r>
              <a:rPr lang="en-ID" dirty="0"/>
              <a:t> pada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11.</a:t>
            </a:r>
          </a:p>
          <a:p>
            <a:r>
              <a:rPr lang="en-ID" dirty="0" err="1"/>
              <a:t>Kurung</a:t>
            </a:r>
            <a:r>
              <a:rPr lang="en-ID" dirty="0"/>
              <a:t> </a:t>
            </a:r>
            <a:r>
              <a:rPr lang="en-ID" dirty="0" err="1"/>
              <a:t>kurawal</a:t>
            </a:r>
            <a:r>
              <a:rPr lang="en-ID" dirty="0"/>
              <a:t> </a:t>
            </a:r>
            <a:r>
              <a:rPr lang="en-ID" dirty="0" err="1"/>
              <a:t>buka</a:t>
            </a:r>
            <a:r>
              <a:rPr lang="en-ID" dirty="0"/>
              <a:t> ({) </a:t>
            </a:r>
            <a:r>
              <a:rPr lang="en-ID" dirty="0" err="1"/>
              <a:t>bermakna</a:t>
            </a:r>
            <a:r>
              <a:rPr lang="en-ID" dirty="0"/>
              <a:t> </a:t>
            </a:r>
            <a:r>
              <a:rPr lang="en-ID" dirty="0" err="1"/>
              <a:t>awalan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dan </a:t>
            </a:r>
            <a:r>
              <a:rPr lang="en-ID" dirty="0" err="1"/>
              <a:t>kurawal</a:t>
            </a:r>
            <a:r>
              <a:rPr lang="en-ID" dirty="0"/>
              <a:t> </a:t>
            </a:r>
            <a:r>
              <a:rPr lang="en-ID" dirty="0" err="1"/>
              <a:t>tutup</a:t>
            </a:r>
            <a:r>
              <a:rPr lang="en-ID" dirty="0"/>
              <a:t>(}) </a:t>
            </a:r>
            <a:r>
              <a:rPr lang="en-ID" dirty="0" err="1"/>
              <a:t>bermakna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3CA187-13A5-45D5-BC47-4097B759E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2363" y="2409825"/>
            <a:ext cx="5958982" cy="2351078"/>
          </a:xfrm>
        </p:spPr>
      </p:pic>
    </p:spTree>
    <p:extLst>
      <p:ext uri="{BB962C8B-B14F-4D97-AF65-F5344CB8AC3E}">
        <p14:creationId xmlns:p14="http://schemas.microsoft.com/office/powerpoint/2010/main" val="276076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98B0CC-DD02-4E41-8908-24D90E52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EE2BE-C467-4724-A4BC-36A250F9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err="1"/>
              <a:t>Variabel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merupakan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sebuah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nama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pengenal</a:t>
            </a:r>
            <a:r>
              <a:rPr lang="en-US" altLang="en-US" sz="2400" dirty="0"/>
              <a:t> yang </a:t>
            </a:r>
            <a:r>
              <a:rPr lang="en-US" altLang="en-US" sz="2400" dirty="0" err="1"/>
              <a:t>digunakan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untuk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menampung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sesuai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tipe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tertentu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err="1"/>
              <a:t>Setiap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variabel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memiliki</a:t>
            </a:r>
            <a:r>
              <a:rPr lang="en-US" altLang="en-US" sz="2400" dirty="0"/>
              <a:t> </a:t>
            </a:r>
            <a:r>
              <a:rPr lang="en-US" altLang="en-US" sz="2400" b="1" dirty="0"/>
              <a:t>Nama</a:t>
            </a:r>
            <a:r>
              <a:rPr lang="en-US" altLang="en-US" sz="2400" dirty="0"/>
              <a:t>, </a:t>
            </a:r>
            <a:r>
              <a:rPr lang="en-US" altLang="en-US" sz="2400" b="1" dirty="0" err="1"/>
              <a:t>alamat</a:t>
            </a:r>
            <a:r>
              <a:rPr lang="en-US" altLang="en-US" sz="2400" dirty="0"/>
              <a:t>, </a:t>
            </a:r>
            <a:r>
              <a:rPr lang="en-US" altLang="en-US" sz="2400" b="1" dirty="0" err="1"/>
              <a:t>tipe</a:t>
            </a:r>
            <a:r>
              <a:rPr lang="en-US" altLang="en-US" sz="2400" dirty="0"/>
              <a:t>,</a:t>
            </a:r>
            <a:r>
              <a:rPr lang="en-US" altLang="en-US" sz="2400" b="1" dirty="0"/>
              <a:t> size </a:t>
            </a:r>
            <a:r>
              <a:rPr lang="en-US" altLang="en-US" sz="2400" dirty="0"/>
              <a:t>dan </a:t>
            </a:r>
            <a:r>
              <a:rPr lang="en-US" altLang="en-US" sz="2400" b="1" dirty="0"/>
              <a:t>data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variabel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dirubah</a:t>
            </a:r>
            <a:r>
              <a:rPr lang="en-US" altLang="en-US" sz="2400" dirty="0"/>
              <a:t> pada </a:t>
            </a:r>
            <a:r>
              <a:rPr lang="en-US" altLang="en-US" sz="2400" dirty="0" err="1"/>
              <a:t>saat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dijalankan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Format </a:t>
            </a:r>
            <a:r>
              <a:rPr lang="en-US" altLang="en-US" sz="2400" dirty="0" err="1"/>
              <a:t>deklarasi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variabel</a:t>
            </a:r>
            <a:r>
              <a:rPr lang="en-US" altLang="en-US" sz="2400" dirty="0"/>
              <a:t>:</a:t>
            </a:r>
            <a:endParaRPr lang="en-US" altLang="en-US" sz="2400" i="1" dirty="0"/>
          </a:p>
          <a:p>
            <a:pPr lvl="2">
              <a:lnSpc>
                <a:spcPct val="90000"/>
              </a:lnSpc>
              <a:buFontTx/>
              <a:buNone/>
            </a:pPr>
            <a:r>
              <a:rPr lang="en-US" altLang="en-US" i="1" dirty="0"/>
              <a:t>&lt;</a:t>
            </a:r>
            <a:r>
              <a:rPr lang="en-US" altLang="en-US" i="1" dirty="0" err="1"/>
              <a:t>tipe</a:t>
            </a:r>
            <a:r>
              <a:rPr lang="en-US" altLang="en-US" i="1" dirty="0"/>
              <a:t> data&gt; &lt;</a:t>
            </a:r>
            <a:r>
              <a:rPr lang="en-US" altLang="en-US" i="1" dirty="0" err="1"/>
              <a:t>nama_variabel</a:t>
            </a:r>
            <a:r>
              <a:rPr lang="en-US" altLang="en-US" i="1" dirty="0"/>
              <a:t>&gt;;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altLang="en-US" i="1" dirty="0"/>
              <a:t>&lt;</a:t>
            </a:r>
            <a:r>
              <a:rPr lang="en-US" altLang="en-US" i="1" dirty="0" err="1"/>
              <a:t>tipe</a:t>
            </a:r>
            <a:r>
              <a:rPr lang="en-US" altLang="en-US" i="1" dirty="0"/>
              <a:t> data&gt; &lt;</a:t>
            </a:r>
            <a:r>
              <a:rPr lang="en-US" altLang="en-US" i="1" dirty="0" err="1"/>
              <a:t>nama_variabel</a:t>
            </a:r>
            <a:r>
              <a:rPr lang="en-US" altLang="en-US" i="1" dirty="0"/>
              <a:t>&gt; = &lt;</a:t>
            </a:r>
            <a:r>
              <a:rPr lang="en-US" altLang="en-US" i="1" dirty="0" err="1"/>
              <a:t>initial_value</a:t>
            </a:r>
            <a:r>
              <a:rPr lang="en-US" altLang="en-US" i="1" dirty="0"/>
              <a:t>&gt;;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400" dirty="0" err="1"/>
              <a:t>Referensi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tentang</a:t>
            </a:r>
            <a:r>
              <a:rPr lang="en-US" altLang="en-US" sz="2400" dirty="0"/>
              <a:t> variable dan </a:t>
            </a:r>
            <a:r>
              <a:rPr lang="en-US" altLang="en-US" sz="2400" dirty="0" err="1"/>
              <a:t>tipe</a:t>
            </a:r>
            <a:r>
              <a:rPr lang="en-US" altLang="en-US" sz="2400" dirty="0"/>
              <a:t> data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cek</a:t>
            </a:r>
            <a:r>
              <a:rPr lang="en-US" altLang="en-US" sz="2400" dirty="0"/>
              <a:t> </a:t>
            </a:r>
            <a:r>
              <a:rPr lang="en-US" altLang="en-US" sz="2400" dirty="0">
                <a:hlinkClick r:id="rId2"/>
              </a:rPr>
              <a:t>DISINI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err="1"/>
              <a:t>Contoh</a:t>
            </a:r>
            <a:r>
              <a:rPr lang="en-US" altLang="en-US" sz="2400" dirty="0"/>
              <a:t>: 	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AA2BE8-7EA9-41F9-B587-2AC7657A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86" y="5273651"/>
            <a:ext cx="3740141" cy="13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8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FF2C-AD1B-47CA-B77B-C67EDA19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Variable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DD05-409C-4A94-8B8E-87AA0963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kata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dipesan</a:t>
            </a:r>
            <a:r>
              <a:rPr lang="en-US" dirty="0"/>
              <a:t> (reserved word)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berawalan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symbol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spasi</a:t>
            </a:r>
            <a:endParaRPr lang="en-US" dirty="0"/>
          </a:p>
          <a:p>
            <a:r>
              <a:rPr lang="en-US" dirty="0"/>
              <a:t>C++ </a:t>
            </a:r>
            <a:r>
              <a:rPr lang="en-US" dirty="0" err="1"/>
              <a:t>merupakan</a:t>
            </a:r>
            <a:r>
              <a:rPr lang="en-US" dirty="0"/>
              <a:t> Bahasa yang </a:t>
            </a:r>
            <a:r>
              <a:rPr lang="en-US" b="1" i="1" dirty="0"/>
              <a:t>case sensitive</a:t>
            </a:r>
            <a:r>
              <a:rPr lang="en-US" dirty="0"/>
              <a:t>.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dan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405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96A2-E43D-42EC-AE40-F71806C3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Variable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C96553-EB68-4235-A435-2E6E40607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297" y="1732449"/>
            <a:ext cx="5713995" cy="43540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Variable </a:t>
            </a:r>
            <a:r>
              <a:rPr lang="en-US" dirty="0" err="1"/>
              <a:t>ibaratkan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penampung</a:t>
            </a:r>
            <a:r>
              <a:rPr lang="en-US" dirty="0"/>
              <a:t> data</a:t>
            </a:r>
          </a:p>
          <a:p>
            <a:r>
              <a:rPr lang="en-US" dirty="0"/>
              <a:t>Data </a:t>
            </a:r>
            <a:r>
              <a:rPr lang="en-US" dirty="0" err="1"/>
              <a:t>bisa</a:t>
            </a:r>
            <a:r>
              <a:rPr lang="en-US" dirty="0"/>
              <a:t> di </a:t>
            </a:r>
            <a:r>
              <a:rPr lang="en-US" dirty="0" err="1"/>
              <a:t>masukkan</a:t>
            </a:r>
            <a:r>
              <a:rPr lang="en-US" dirty="0"/>
              <a:t> dan </a:t>
            </a:r>
            <a:r>
              <a:rPr lang="en-US" dirty="0" err="1"/>
              <a:t>dikeluarkan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</a:t>
            </a:r>
          </a:p>
          <a:p>
            <a:r>
              <a:rPr lang="en-US" dirty="0" err="1"/>
              <a:t>Perlu</a:t>
            </a:r>
            <a:r>
              <a:rPr lang="en-US" dirty="0"/>
              <a:t> di </a:t>
            </a:r>
            <a:r>
              <a:rPr lang="en-US" dirty="0" err="1"/>
              <a:t>ingat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variable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/ </a:t>
            </a:r>
            <a:r>
              <a:rPr lang="en-US" dirty="0" err="1"/>
              <a:t>jenis</a:t>
            </a:r>
            <a:r>
              <a:rPr lang="en-US" dirty="0"/>
              <a:t> masing – masing </a:t>
            </a:r>
            <a:r>
              <a:rPr lang="en-US" sz="2400" b="1" dirty="0" err="1"/>
              <a:t>tergantung</a:t>
            </a:r>
            <a:r>
              <a:rPr lang="en-US" sz="2400" b="1" dirty="0"/>
              <a:t> </a:t>
            </a:r>
            <a:r>
              <a:rPr lang="en-US" sz="2400" b="1" dirty="0" err="1"/>
              <a:t>dari</a:t>
            </a:r>
            <a:r>
              <a:rPr lang="en-US" sz="2400" b="1" dirty="0"/>
              <a:t> data yang </a:t>
            </a:r>
            <a:r>
              <a:rPr lang="en-US" sz="2400" b="1" dirty="0" err="1"/>
              <a:t>ingin</a:t>
            </a:r>
            <a:r>
              <a:rPr lang="en-US" sz="2400" b="1" dirty="0"/>
              <a:t> </a:t>
            </a:r>
            <a:r>
              <a:rPr lang="en-US" sz="2400" b="1" dirty="0" err="1"/>
              <a:t>ditampung</a:t>
            </a:r>
            <a:r>
              <a:rPr lang="en-US" dirty="0"/>
              <a:t>.</a:t>
            </a:r>
          </a:p>
          <a:p>
            <a:r>
              <a:rPr lang="en-US" dirty="0"/>
              <a:t>Satu variable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data.</a:t>
            </a:r>
          </a:p>
          <a:p>
            <a:r>
              <a:rPr lang="en-US" i="1" dirty="0" err="1"/>
              <a:t>Misalnya</a:t>
            </a:r>
            <a:r>
              <a:rPr lang="en-US" i="1" dirty="0"/>
              <a:t> </a:t>
            </a:r>
            <a:r>
              <a:rPr lang="en-US" i="1" dirty="0" err="1"/>
              <a:t>kita</a:t>
            </a:r>
            <a:r>
              <a:rPr lang="en-US" i="1" dirty="0"/>
              <a:t> </a:t>
            </a:r>
            <a:r>
              <a:rPr lang="en-US" i="1" dirty="0" err="1"/>
              <a:t>ingin</a:t>
            </a:r>
            <a:r>
              <a:rPr lang="en-US" i="1" dirty="0"/>
              <a:t> </a:t>
            </a:r>
            <a:r>
              <a:rPr lang="en-US" i="1" dirty="0" err="1"/>
              <a:t>menampung</a:t>
            </a:r>
            <a:r>
              <a:rPr lang="en-US" i="1" dirty="0"/>
              <a:t> air </a:t>
            </a:r>
            <a:r>
              <a:rPr lang="en-US" i="1" dirty="0" err="1"/>
              <a:t>gunakan</a:t>
            </a:r>
            <a:r>
              <a:rPr lang="en-US" i="1" dirty="0"/>
              <a:t> </a:t>
            </a:r>
            <a:r>
              <a:rPr lang="en-US" i="1" dirty="0" err="1"/>
              <a:t>gelas</a:t>
            </a:r>
            <a:r>
              <a:rPr lang="en-US" i="1" dirty="0"/>
              <a:t> </a:t>
            </a:r>
            <a:r>
              <a:rPr lang="en-US" i="1" dirty="0" err="1"/>
              <a:t>jangan</a:t>
            </a:r>
            <a:r>
              <a:rPr lang="en-US" i="1" dirty="0"/>
              <a:t> </a:t>
            </a:r>
            <a:r>
              <a:rPr lang="en-US" i="1" dirty="0" err="1"/>
              <a:t>gunakan</a:t>
            </a:r>
            <a:r>
              <a:rPr lang="en-US" i="1" dirty="0"/>
              <a:t> </a:t>
            </a:r>
            <a:r>
              <a:rPr lang="en-US" i="1" dirty="0" err="1"/>
              <a:t>piring</a:t>
            </a:r>
            <a:r>
              <a:rPr lang="en-US" i="1" dirty="0"/>
              <a:t>. </a:t>
            </a:r>
            <a:endParaRPr lang="en-ID" i="1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A420B7-C9FA-4F59-8302-4D8D90598C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280" y="1732449"/>
            <a:ext cx="5713995" cy="4258776"/>
          </a:xfrm>
        </p:spPr>
      </p:pic>
    </p:spTree>
    <p:extLst>
      <p:ext uri="{BB962C8B-B14F-4D97-AF65-F5344CB8AC3E}">
        <p14:creationId xmlns:p14="http://schemas.microsoft.com/office/powerpoint/2010/main" val="218307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96A2-E43D-42EC-AE40-F71806C3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Variable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C96553-EB68-4235-A435-2E6E40607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0297" y="1732449"/>
            <a:ext cx="5713995" cy="4639776"/>
          </a:xfrm>
        </p:spPr>
        <p:txBody>
          <a:bodyPr>
            <a:normAutofit/>
          </a:bodyPr>
          <a:lstStyle/>
          <a:p>
            <a:r>
              <a:rPr lang="en-US" sz="2400" dirty="0" err="1"/>
              <a:t>Setiap</a:t>
            </a:r>
            <a:r>
              <a:rPr lang="en-US" sz="2400" dirty="0"/>
              <a:t> variable yang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ditempatkan</a:t>
            </a:r>
            <a:r>
              <a:rPr lang="en-US" sz="2400" dirty="0"/>
              <a:t> di memory computer (RAM).</a:t>
            </a:r>
          </a:p>
          <a:p>
            <a:r>
              <a:rPr lang="en-US" sz="2400" dirty="0"/>
              <a:t>Memory computer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menyimpan</a:t>
            </a:r>
            <a:r>
              <a:rPr lang="en-US" sz="2400" dirty="0"/>
              <a:t> </a:t>
            </a:r>
            <a:r>
              <a:rPr lang="en-US" sz="2400" dirty="0" err="1"/>
              <a:t>nama</a:t>
            </a:r>
            <a:r>
              <a:rPr lang="en-US" sz="2400" dirty="0"/>
              <a:t> variable, </a:t>
            </a:r>
            <a:r>
              <a:rPr lang="en-US" sz="2400" dirty="0" err="1"/>
              <a:t>nilai</a:t>
            </a:r>
            <a:r>
              <a:rPr lang="en-US" sz="2400" dirty="0"/>
              <a:t> dan </a:t>
            </a:r>
            <a:r>
              <a:rPr lang="en-US" sz="2400" dirty="0" err="1"/>
              <a:t>alamat</a:t>
            </a:r>
            <a:r>
              <a:rPr lang="en-US" sz="2400" dirty="0"/>
              <a:t> </a:t>
            </a:r>
            <a:r>
              <a:rPr lang="en-US" sz="2400" dirty="0" err="1"/>
              <a:t>memorynya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mendeklarasikan</a:t>
            </a:r>
            <a:r>
              <a:rPr lang="en-US" sz="2400" dirty="0"/>
              <a:t> variable pada </a:t>
            </a:r>
            <a:r>
              <a:rPr lang="en-US" sz="2400" dirty="0" err="1"/>
              <a:t>c++</a:t>
            </a:r>
            <a:endParaRPr lang="en-US" sz="2400" dirty="0"/>
          </a:p>
          <a:p>
            <a:pPr marL="36900" indent="0">
              <a:buNone/>
            </a:pPr>
            <a:r>
              <a:rPr lang="en-US" sz="2400" b="1" dirty="0"/>
              <a:t>   int </a:t>
            </a:r>
            <a:r>
              <a:rPr lang="en-US" sz="2400" b="1" dirty="0" err="1"/>
              <a:t>angka</a:t>
            </a:r>
            <a:r>
              <a:rPr lang="en-US" sz="2400" b="1" dirty="0"/>
              <a:t> = 90;</a:t>
            </a:r>
          </a:p>
          <a:p>
            <a:endParaRPr lang="en-ID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6C12E-152D-4701-AF42-806FBA412E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844" y="1732449"/>
            <a:ext cx="5976377" cy="3773001"/>
          </a:xfrm>
        </p:spPr>
      </p:pic>
    </p:spTree>
    <p:extLst>
      <p:ext uri="{BB962C8B-B14F-4D97-AF65-F5344CB8AC3E}">
        <p14:creationId xmlns:p14="http://schemas.microsoft.com/office/powerpoint/2010/main" val="311101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7872-B52B-45C5-A1D7-ED0961F5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pada C++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52435-7C4C-46E4-9E15-C568BC93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 err="1"/>
              <a:t>Tipe</a:t>
            </a:r>
            <a:r>
              <a:rPr lang="en-ID" dirty="0"/>
              <a:t> data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data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ditampung</a:t>
            </a:r>
            <a:r>
              <a:rPr lang="en-ID" dirty="0"/>
              <a:t> oleh variable.</a:t>
            </a:r>
          </a:p>
          <a:p>
            <a:r>
              <a:rPr lang="en-ID" dirty="0" err="1"/>
              <a:t>Tipe</a:t>
            </a:r>
            <a:r>
              <a:rPr lang="en-ID" dirty="0"/>
              <a:t> 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memberitahukan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compiler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data dan </a:t>
            </a:r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lebar</a:t>
            </a:r>
            <a:r>
              <a:rPr lang="en-ID" dirty="0"/>
              <a:t> compiler </a:t>
            </a:r>
            <a:r>
              <a:rPr lang="en-ID" dirty="0" err="1"/>
              <a:t>mengalokasikan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memori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.</a:t>
            </a:r>
          </a:p>
          <a:p>
            <a:r>
              <a:rPr lang="en-ID" dirty="0" err="1"/>
              <a:t>Tipe</a:t>
            </a:r>
            <a:r>
              <a:rPr lang="en-ID" dirty="0"/>
              <a:t> data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dibedakan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tanda</a:t>
            </a:r>
            <a:r>
              <a:rPr lang="en-ID" dirty="0"/>
              <a:t> (signed)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tanda</a:t>
            </a:r>
            <a:r>
              <a:rPr lang="en-ID" dirty="0"/>
              <a:t> (unsigned).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tanda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yang </a:t>
            </a:r>
            <a:r>
              <a:rPr lang="en-ID" dirty="0" err="1"/>
              <a:t>menunjukan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dan </a:t>
            </a:r>
            <a:r>
              <a:rPr lang="en-ID" dirty="0" err="1"/>
              <a:t>negatif</a:t>
            </a:r>
            <a:r>
              <a:rPr lang="en-ID" dirty="0"/>
              <a:t>.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data unsigned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diawali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jangkauan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signed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diawali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(-) </a:t>
            </a:r>
            <a:r>
              <a:rPr lang="en-ID" dirty="0" err="1"/>
              <a:t>menuju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jangkauan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(+).</a:t>
            </a:r>
          </a:p>
        </p:txBody>
      </p:sp>
    </p:spTree>
    <p:extLst>
      <p:ext uri="{BB962C8B-B14F-4D97-AF65-F5344CB8AC3E}">
        <p14:creationId xmlns:p14="http://schemas.microsoft.com/office/powerpoint/2010/main" val="3900595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E705-0239-48F9-ADFB-7CED1BE7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Signed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644D33-E722-43EB-9DA5-8428CB656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660370"/>
              </p:ext>
            </p:extLst>
          </p:nvPr>
        </p:nvGraphicFramePr>
        <p:xfrm>
          <a:off x="828675" y="1731642"/>
          <a:ext cx="10820398" cy="4267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392">
                  <a:extLst>
                    <a:ext uri="{9D8B030D-6E8A-4147-A177-3AD203B41FA5}">
                      <a16:colId xmlns:a16="http://schemas.microsoft.com/office/drawing/2014/main" val="3575777566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362646580"/>
                    </a:ext>
                  </a:extLst>
                </a:gridCol>
                <a:gridCol w="1559770">
                  <a:extLst>
                    <a:ext uri="{9D8B030D-6E8A-4147-A177-3AD203B41FA5}">
                      <a16:colId xmlns:a16="http://schemas.microsoft.com/office/drawing/2014/main" val="3297571701"/>
                    </a:ext>
                  </a:extLst>
                </a:gridCol>
                <a:gridCol w="1369286">
                  <a:extLst>
                    <a:ext uri="{9D8B030D-6E8A-4147-A177-3AD203B41FA5}">
                      <a16:colId xmlns:a16="http://schemas.microsoft.com/office/drawing/2014/main" val="475221603"/>
                    </a:ext>
                  </a:extLst>
                </a:gridCol>
                <a:gridCol w="5283899">
                  <a:extLst>
                    <a:ext uri="{9D8B030D-6E8A-4147-A177-3AD203B41FA5}">
                      <a16:colId xmlns:a16="http://schemas.microsoft.com/office/drawing/2014/main" val="3221459322"/>
                    </a:ext>
                  </a:extLst>
                </a:gridCol>
              </a:tblGrid>
              <a:tr h="300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Tipe Data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Memory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Jangkauan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Contoh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</a:rPr>
                        <a:t>Keterangan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1705266757"/>
                  </a:ext>
                </a:extLst>
              </a:tr>
              <a:tr h="454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bool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True atau false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True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</a:rPr>
                        <a:t>Hanya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berisi</a:t>
                      </a:r>
                      <a:r>
                        <a:rPr lang="en-ID" sz="1400" dirty="0">
                          <a:effectLst/>
                        </a:rPr>
                        <a:t> true </a:t>
                      </a:r>
                      <a:r>
                        <a:rPr lang="en-ID" sz="1400" dirty="0" err="1">
                          <a:effectLst/>
                        </a:rPr>
                        <a:t>atau</a:t>
                      </a:r>
                      <a:r>
                        <a:rPr lang="en-ID" sz="1400" dirty="0">
                          <a:effectLst/>
                        </a:rPr>
                        <a:t> false (1/0). </a:t>
                      </a:r>
                      <a:r>
                        <a:rPr lang="en-ID" sz="1400" dirty="0" err="1">
                          <a:effectLst/>
                        </a:rPr>
                        <a:t>Biasanya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digunakan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untuk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kondisi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tertentu</a:t>
                      </a:r>
                      <a:r>
                        <a:rPr lang="en-ID" sz="1400" dirty="0">
                          <a:effectLst/>
                        </a:rPr>
                        <a:t>.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3886591199"/>
                  </a:ext>
                </a:extLst>
              </a:tr>
              <a:tr h="454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char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-127 to 127 or 0 to 255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‘Y’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Bilangan bulat dengan kapasitas memory 1 byte. Biasanya digunakan menampung untuk konstanta.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1735407294"/>
                  </a:ext>
                </a:extLst>
              </a:tr>
              <a:tr h="7614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int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>
                          <a:effectLst/>
                        </a:rPr>
                        <a:t>4 Byte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-2147483648 to 2147483647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</a:rPr>
                        <a:t>Bilangan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bulat</a:t>
                      </a:r>
                      <a:r>
                        <a:rPr lang="en-ID" sz="1400" dirty="0">
                          <a:effectLst/>
                        </a:rPr>
                        <a:t> yang </a:t>
                      </a:r>
                      <a:r>
                        <a:rPr lang="en-ID" sz="1400" dirty="0" err="1">
                          <a:effectLst/>
                        </a:rPr>
                        <a:t>berisi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angka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positif</a:t>
                      </a:r>
                      <a:r>
                        <a:rPr lang="en-ID" sz="1400" dirty="0">
                          <a:effectLst/>
                        </a:rPr>
                        <a:t> dan negative. </a:t>
                      </a:r>
                      <a:r>
                        <a:rPr lang="en-ID" sz="1400" dirty="0" err="1">
                          <a:effectLst/>
                        </a:rPr>
                        <a:t>Biasanya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digunakan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untuk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melakukan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perhitungan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sederhana</a:t>
                      </a:r>
                      <a:r>
                        <a:rPr lang="en-ID" sz="1400" dirty="0">
                          <a:effectLst/>
                        </a:rPr>
                        <a:t>.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1653947620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long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-2,147,483,648 to 2,147,483,647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Digunakan untuk pengganti int dengan nilai yang besar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3950530352"/>
                  </a:ext>
                </a:extLst>
              </a:tr>
              <a:tr h="454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float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+/- 3.4e +/- 38 (~7 digits)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4.5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Digunakan untuk perhitungan dengan nilai pecahan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935593167"/>
                  </a:ext>
                </a:extLst>
              </a:tr>
              <a:tr h="607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double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+/- 1.7e +/- 308 (~15 digits)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1.0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Digunakan untuk perhitungan yang besar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3439559298"/>
                  </a:ext>
                </a:extLst>
              </a:tr>
              <a:tr h="300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string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8 Byte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Sebuah kalimat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>
                          <a:effectLst/>
                        </a:rPr>
                        <a:t>“Keluarga Uvers”</a:t>
                      </a:r>
                      <a:endParaRPr lang="en-ID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dirty="0" err="1">
                          <a:effectLst/>
                        </a:rPr>
                        <a:t>Digunakan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untuk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menyimpan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sebuah</a:t>
                      </a:r>
                      <a:r>
                        <a:rPr lang="en-ID" sz="1400" dirty="0">
                          <a:effectLst/>
                        </a:rPr>
                        <a:t> </a:t>
                      </a:r>
                      <a:r>
                        <a:rPr lang="en-ID" sz="1400" dirty="0" err="1">
                          <a:effectLst/>
                        </a:rPr>
                        <a:t>kalimat</a:t>
                      </a:r>
                      <a:endParaRPr lang="en-ID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84836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7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E705-0239-48F9-ADFB-7CED1BE7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 Unsigned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644D33-E722-43EB-9DA5-8428CB656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166551"/>
              </p:ext>
            </p:extLst>
          </p:nvPr>
        </p:nvGraphicFramePr>
        <p:xfrm>
          <a:off x="547127" y="2074796"/>
          <a:ext cx="10820398" cy="2485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6598">
                  <a:extLst>
                    <a:ext uri="{9D8B030D-6E8A-4147-A177-3AD203B41FA5}">
                      <a16:colId xmlns:a16="http://schemas.microsoft.com/office/drawing/2014/main" val="3575777566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36264658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297571701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75221603"/>
                    </a:ext>
                  </a:extLst>
                </a:gridCol>
                <a:gridCol w="4176150">
                  <a:extLst>
                    <a:ext uri="{9D8B030D-6E8A-4147-A177-3AD203B41FA5}">
                      <a16:colId xmlns:a16="http://schemas.microsoft.com/office/drawing/2014/main" val="3221459322"/>
                    </a:ext>
                  </a:extLst>
                </a:gridCol>
              </a:tblGrid>
              <a:tr h="300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  <a:latin typeface="+mn-lt"/>
                        </a:rPr>
                        <a:t>Tipe</a:t>
                      </a:r>
                      <a:r>
                        <a:rPr lang="en-ID" sz="1600" dirty="0">
                          <a:effectLst/>
                          <a:latin typeface="+mn-lt"/>
                        </a:rPr>
                        <a:t> Data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>
                          <a:effectLst/>
                          <a:latin typeface="+mn-lt"/>
                        </a:rPr>
                        <a:t>Memory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  <a:latin typeface="+mn-lt"/>
                        </a:rPr>
                        <a:t>Jangkauan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  <a:latin typeface="+mn-lt"/>
                        </a:rPr>
                        <a:t>Contoh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 err="1">
                          <a:effectLst/>
                          <a:latin typeface="+mn-lt"/>
                        </a:rPr>
                        <a:t>Keterangan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9" marR="58739" marT="0" marB="0" anchor="ctr"/>
                </a:tc>
                <a:extLst>
                  <a:ext uri="{0D108BD9-81ED-4DB2-BD59-A6C34878D82A}">
                    <a16:rowId xmlns:a16="http://schemas.microsoft.com/office/drawing/2014/main" val="1705266757"/>
                  </a:ext>
                </a:extLst>
              </a:tr>
              <a:tr h="472686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Unsigned char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dirty="0">
                          <a:effectLst/>
                          <a:latin typeface="+mn-lt"/>
                        </a:rPr>
                        <a:t>1 byte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0-255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+mn-lt"/>
                        </a:rPr>
                        <a:t>‘B’</a:t>
                      </a:r>
                      <a:endParaRPr lang="en-ID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Menampung</a:t>
                      </a:r>
                      <a:r>
                        <a:rPr lang="en-ID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karakter</a:t>
                      </a:r>
                      <a:endParaRPr lang="en-ID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86591199"/>
                  </a:ext>
                </a:extLst>
              </a:tr>
              <a:tr h="454138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Unsigned int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dirty="0">
                          <a:effectLst/>
                          <a:latin typeface="+mn-lt"/>
                        </a:rPr>
                        <a:t>4 byte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dirty="0">
                          <a:effectLst/>
                          <a:latin typeface="+mn-lt"/>
                        </a:rPr>
                        <a:t>0-4294967295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+mn-lt"/>
                        </a:rPr>
                        <a:t>20</a:t>
                      </a:r>
                      <a:endParaRPr lang="en-ID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1600">
                          <a:effectLst/>
                          <a:latin typeface="+mn-lt"/>
                        </a:rPr>
                        <a:t>Bilangan bulat tak bertanda atau positif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735407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Unsigned long int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4 byte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0-4294967295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+mn-lt"/>
                        </a:rPr>
                        <a:t>5000</a:t>
                      </a:r>
                      <a:endParaRPr lang="en-ID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600" dirty="0">
                          <a:effectLst/>
                          <a:latin typeface="+mn-lt"/>
                        </a:rPr>
                        <a:t>Long integer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653947620"/>
                  </a:ext>
                </a:extLst>
              </a:tr>
              <a:tr h="726621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Unsigned short int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2 byte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>
                          <a:effectLst/>
                          <a:latin typeface="+mn-lt"/>
                        </a:rPr>
                        <a:t>0-65535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effectLst/>
                          <a:latin typeface="+mn-lt"/>
                        </a:rPr>
                        <a:t>90</a:t>
                      </a:r>
                      <a:endParaRPr lang="en-ID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600" dirty="0">
                          <a:effectLst/>
                          <a:latin typeface="+mn-lt"/>
                        </a:rPr>
                        <a:t>Short integer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950530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56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67D5-9AAB-49FC-AAB5-46DD5050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Konstanta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3D7F-57D3-4390-A0E8-CACFE2808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 err="1"/>
              <a:t>Konstanya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.</a:t>
            </a:r>
          </a:p>
          <a:p>
            <a:r>
              <a:rPr lang="en-ID" dirty="0" err="1"/>
              <a:t>Pendeklarasian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</a:t>
            </a:r>
            <a:r>
              <a:rPr lang="en-ID" dirty="0" err="1"/>
              <a:t>const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#define</a:t>
            </a:r>
          </a:p>
          <a:p>
            <a:r>
              <a:rPr lang="en-ID" dirty="0"/>
              <a:t>Jika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const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.</a:t>
            </a:r>
          </a:p>
          <a:p>
            <a:r>
              <a:rPr lang="en-ID" dirty="0"/>
              <a:t>Jika </a:t>
            </a:r>
            <a:r>
              <a:rPr lang="en-ID" dirty="0" err="1"/>
              <a:t>menggunakan</a:t>
            </a:r>
            <a:r>
              <a:rPr lang="en-ID" dirty="0"/>
              <a:t> #define </a:t>
            </a:r>
            <a:r>
              <a:rPr lang="en-ID" dirty="0" err="1"/>
              <a:t>dituliskan</a:t>
            </a:r>
            <a:r>
              <a:rPr lang="en-ID" dirty="0"/>
              <a:t> pada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preprocessor</a:t>
            </a:r>
            <a:r>
              <a:rPr lang="en-ID" dirty="0"/>
              <a:t> (library)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tipe</a:t>
            </a:r>
            <a:r>
              <a:rPr lang="en-ID" dirty="0"/>
              <a:t> </a:t>
            </a:r>
            <a:r>
              <a:rPr lang="en-ID" dirty="0" err="1"/>
              <a:t>datanya</a:t>
            </a:r>
            <a:r>
              <a:rPr lang="en-ID" dirty="0"/>
              <a:t>. </a:t>
            </a:r>
          </a:p>
          <a:p>
            <a:endParaRPr lang="en-ID" sz="900" dirty="0"/>
          </a:p>
          <a:p>
            <a:r>
              <a:rPr lang="en-ID" dirty="0" err="1"/>
              <a:t>Contoh</a:t>
            </a:r>
            <a:r>
              <a:rPr lang="en-ID" dirty="0"/>
              <a:t>: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95E2D-7F7D-43ED-96A0-FEED865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19" y="5145078"/>
            <a:ext cx="3579401" cy="1292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A0A14-B5E7-4CB4-917E-56394A3965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50172" y="3666574"/>
            <a:ext cx="3512503" cy="37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BBB72-845F-4E82-BA27-F02FA6B9F7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18399" y="4841874"/>
            <a:ext cx="3121025" cy="3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098B-E082-477E-B703-F170B08C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lalu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398FD-89D9-4409-9BC5-265375E4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Buatlah</a:t>
            </a:r>
            <a:r>
              <a:rPr lang="en-US" dirty="0"/>
              <a:t> flowchart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(2^3 = 8)</a:t>
            </a:r>
          </a:p>
          <a:p>
            <a:r>
              <a:rPr lang="en-US" dirty="0" err="1"/>
              <a:t>Buatlah</a:t>
            </a:r>
            <a:r>
              <a:rPr lang="en-US" dirty="0"/>
              <a:t> flowchart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kelulusan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(</a:t>
            </a:r>
            <a:r>
              <a:rPr lang="en-US" dirty="0" err="1"/>
              <a:t>nilai</a:t>
            </a:r>
            <a:r>
              <a:rPr lang="en-US" dirty="0"/>
              <a:t> = (</a:t>
            </a:r>
            <a:r>
              <a:rPr lang="en-US" dirty="0" err="1"/>
              <a:t>uts</a:t>
            </a:r>
            <a:r>
              <a:rPr lang="en-US" dirty="0"/>
              <a:t> + </a:t>
            </a:r>
            <a:r>
              <a:rPr lang="en-US" dirty="0" err="1"/>
              <a:t>uas</a:t>
            </a:r>
            <a:r>
              <a:rPr lang="en-US" dirty="0"/>
              <a:t> / 2).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&gt;= 60 = “lulus”. Nilai &lt; 60 = “</a:t>
            </a:r>
            <a:r>
              <a:rPr lang="en-US" dirty="0" err="1"/>
              <a:t>Tidak</a:t>
            </a:r>
            <a:r>
              <a:rPr lang="en-US" dirty="0"/>
              <a:t> lulus”</a:t>
            </a:r>
          </a:p>
          <a:p>
            <a:r>
              <a:rPr lang="en-US" dirty="0" err="1"/>
              <a:t>Buatlah</a:t>
            </a:r>
            <a:r>
              <a:rPr lang="en-US" dirty="0"/>
              <a:t> flowchart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factorial (5! = 5*4*3*2*1 = 120)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166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00CF-28A6-4576-A06F-13BC1C7D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Reserved Words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FAE198-6B96-4989-A083-B4FB831C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C++ </a:t>
            </a:r>
            <a:r>
              <a:rPr lang="en-ID" dirty="0" err="1"/>
              <a:t>mempunyai</a:t>
            </a:r>
            <a:r>
              <a:rPr lang="en-ID" dirty="0"/>
              <a:t> 32 </a:t>
            </a:r>
            <a:r>
              <a:rPr lang="en-ID" dirty="0" err="1"/>
              <a:t>buah</a:t>
            </a:r>
            <a:r>
              <a:rPr lang="en-ID" dirty="0"/>
              <a:t> kata yang </a:t>
            </a:r>
            <a:r>
              <a:rPr lang="en-ID" dirty="0" err="1"/>
              <a:t>dipesan</a:t>
            </a:r>
            <a:r>
              <a:rPr lang="en-ID" dirty="0"/>
              <a:t> (reserved words)</a:t>
            </a:r>
          </a:p>
          <a:p>
            <a:r>
              <a:rPr lang="en-ID" dirty="0"/>
              <a:t>Reserved words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turunan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C dan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yang </a:t>
            </a:r>
            <a:r>
              <a:rPr lang="en-ID" dirty="0" err="1"/>
              <a:t>merupakan</a:t>
            </a:r>
            <a:r>
              <a:rPr lang="en-ID" dirty="0"/>
              <a:t> kata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c++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194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9098-A0DF-42AC-B6D5-435FC6BC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Words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3157-75ED-422C-9B9F-DDDC031FF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Reserved words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US" dirty="0"/>
          </a:p>
          <a:p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7758C6-298A-496F-8F5C-D4AE0479A028}"/>
              </a:ext>
            </a:extLst>
          </p:cNvPr>
          <p:cNvGraphicFramePr>
            <a:graphicFrameLocks noGrp="1"/>
          </p:cNvGraphicFramePr>
          <p:nvPr/>
        </p:nvGraphicFramePr>
        <p:xfrm>
          <a:off x="784223" y="2481788"/>
          <a:ext cx="10102848" cy="33094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62856">
                  <a:extLst>
                    <a:ext uri="{9D8B030D-6E8A-4147-A177-3AD203B41FA5}">
                      <a16:colId xmlns:a16="http://schemas.microsoft.com/office/drawing/2014/main" val="3777328754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1339852442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3903940703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3353685285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2161222260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2000763013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2093525859"/>
                    </a:ext>
                  </a:extLst>
                </a:gridCol>
                <a:gridCol w="1262856">
                  <a:extLst>
                    <a:ext uri="{9D8B030D-6E8A-4147-A177-3AD203B41FA5}">
                      <a16:colId xmlns:a16="http://schemas.microsoft.com/office/drawing/2014/main" val="1018378225"/>
                    </a:ext>
                  </a:extLst>
                </a:gridCol>
              </a:tblGrid>
              <a:tr h="827353"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 err="1">
                          <a:effectLst/>
                          <a:latin typeface="+mn-lt"/>
                        </a:rPr>
                        <a:t>const</a:t>
                      </a:r>
                      <a:endParaRPr lang="en-ID" sz="14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Struct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unsigned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055324"/>
                  </a:ext>
                </a:extLst>
              </a:tr>
              <a:tr h="827353"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continue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signed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void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80516"/>
                  </a:ext>
                </a:extLst>
              </a:tr>
              <a:tr h="827353"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goto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register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 err="1">
                          <a:effectLst/>
                          <a:latin typeface="+mn-lt"/>
                        </a:rPr>
                        <a:t>sizeof</a:t>
                      </a:r>
                      <a:endParaRPr lang="en-ID" sz="14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typedef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Volatile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041521"/>
                  </a:ext>
                </a:extLst>
              </a:tr>
              <a:tr h="827353"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extern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>
                          <a:effectLst/>
                          <a:latin typeface="+mn-lt"/>
                        </a:rPr>
                        <a:t>static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union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400" b="0" dirty="0">
                          <a:effectLst/>
                          <a:latin typeface="+mn-lt"/>
                        </a:rPr>
                        <a:t>while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606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061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9098-A0DF-42AC-B6D5-435FC6BC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Words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3157-75ED-422C-9B9F-DDDC031FF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Reserved words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kedua</a:t>
            </a:r>
            <a:endParaRPr lang="en-US" dirty="0"/>
          </a:p>
          <a:p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7758C6-298A-496F-8F5C-D4AE0479A028}"/>
              </a:ext>
            </a:extLst>
          </p:cNvPr>
          <p:cNvGraphicFramePr>
            <a:graphicFrameLocks noGrp="1"/>
          </p:cNvGraphicFramePr>
          <p:nvPr/>
        </p:nvGraphicFramePr>
        <p:xfrm>
          <a:off x="323850" y="2481788"/>
          <a:ext cx="11372850" cy="346181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95475">
                  <a:extLst>
                    <a:ext uri="{9D8B030D-6E8A-4147-A177-3AD203B41FA5}">
                      <a16:colId xmlns:a16="http://schemas.microsoft.com/office/drawing/2014/main" val="3777328754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1339852442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3903940703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335368528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161222260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763013"/>
                    </a:ext>
                  </a:extLst>
                </a:gridCol>
              </a:tblGrid>
              <a:tr h="69236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 err="1">
                          <a:effectLst/>
                          <a:latin typeface="+mn-lt"/>
                        </a:rPr>
                        <a:t>asm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 err="1">
                          <a:effectLst/>
                          <a:latin typeface="+mn-lt"/>
                        </a:rPr>
                        <a:t>dynamic_cast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namespace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>
                          <a:effectLst/>
                          <a:latin typeface="+mn-lt"/>
                        </a:rPr>
                        <a:t>reinterpret_cast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dirty="0">
                          <a:effectLst/>
                          <a:latin typeface="+mn-lt"/>
                        </a:rPr>
                        <a:t>delete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055324"/>
                  </a:ext>
                </a:extLst>
              </a:tr>
              <a:tr h="69236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explicit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>
                          <a:effectLst/>
                          <a:latin typeface="+mn-lt"/>
                        </a:rPr>
                        <a:t>static_cast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 err="1">
                          <a:effectLst/>
                          <a:latin typeface="+mn-lt"/>
                        </a:rPr>
                        <a:t>typeid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mutable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80516"/>
                  </a:ext>
                </a:extLst>
              </a:tr>
              <a:tr h="69236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catch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template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 err="1">
                          <a:effectLst/>
                          <a:latin typeface="+mn-lt"/>
                        </a:rPr>
                        <a:t>typename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041521"/>
                  </a:ext>
                </a:extLst>
              </a:tr>
              <a:tr h="69236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friend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this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dirty="0">
                          <a:effectLst/>
                          <a:latin typeface="+mn-lt"/>
                        </a:rPr>
                        <a:t>true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606642"/>
                  </a:ext>
                </a:extLst>
              </a:tr>
              <a:tr h="692362"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 err="1">
                          <a:effectLst/>
                          <a:latin typeface="+mn-lt"/>
                        </a:rPr>
                        <a:t>const_cast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>
                          <a:effectLst/>
                          <a:latin typeface="+mn-lt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>
                          <a:effectLst/>
                          <a:latin typeface="+mn-lt"/>
                        </a:rPr>
                        <a:t>public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>
                          <a:effectLst/>
                          <a:latin typeface="+mn-lt"/>
                        </a:rPr>
                        <a:t>throw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dirty="0">
                          <a:effectLst/>
                          <a:latin typeface="+mn-lt"/>
                        </a:rPr>
                        <a:t>virtual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wchar_t</a:t>
                      </a:r>
                      <a:endParaRPr lang="en-ID" sz="1600" b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026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792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7E65-34B3-498B-B1E3-0F25BB4F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8487C-8A4F-432C-9BF2-FD184AF4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3" y="0"/>
            <a:ext cx="12359899" cy="6858000"/>
          </a:xfrm>
        </p:spPr>
      </p:pic>
    </p:spTree>
    <p:extLst>
      <p:ext uri="{BB962C8B-B14F-4D97-AF65-F5344CB8AC3E}">
        <p14:creationId xmlns:p14="http://schemas.microsoft.com/office/powerpoint/2010/main" val="25891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B8D1-1834-473A-A2DD-5DF48F86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input dan output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F30F-0282-4DEE-ABB0-12EA7799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Agar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kedalam</a:t>
            </a:r>
            <a:r>
              <a:rPr lang="en-US" dirty="0"/>
              <a:t> variable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  <a:p>
            <a:r>
              <a:rPr lang="en-US" dirty="0"/>
              <a:t>Banyak </a:t>
            </a:r>
            <a:r>
              <a:rPr lang="en-US" dirty="0" err="1"/>
              <a:t>fungsi</a:t>
            </a:r>
            <a:r>
              <a:rPr lang="en-US" dirty="0"/>
              <a:t> input dan output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preprocessor derivative yang (library)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62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B883-169F-4C4B-8DE5-E4B0C771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iostream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2C426-77B3-4DBD-87CF-4DF1854D2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input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iostram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di </a:t>
            </a:r>
            <a:r>
              <a:rPr lang="en-ID" dirty="0" err="1"/>
              <a:t>deklarasikan</a:t>
            </a:r>
            <a:r>
              <a:rPr lang="en-ID" dirty="0"/>
              <a:t> pada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program.  #include &lt;iostream&gt;</a:t>
            </a:r>
          </a:p>
          <a:p>
            <a:r>
              <a:rPr lang="en-ID" dirty="0"/>
              <a:t>Ada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di </a:t>
            </a:r>
            <a:r>
              <a:rPr lang="en-ID" dirty="0" err="1"/>
              <a:t>tangani</a:t>
            </a:r>
            <a:r>
              <a:rPr lang="en-ID" dirty="0"/>
              <a:t> oleh library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lain:</a:t>
            </a:r>
          </a:p>
          <a:p>
            <a:endParaRPr lang="en-ID" dirty="0"/>
          </a:p>
          <a:p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D6AA58-5831-4454-A075-D075355B3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05036"/>
              </p:ext>
            </p:extLst>
          </p:nvPr>
        </p:nvGraphicFramePr>
        <p:xfrm>
          <a:off x="1355725" y="4224866"/>
          <a:ext cx="991183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362">
                  <a:extLst>
                    <a:ext uri="{9D8B030D-6E8A-4147-A177-3AD203B41FA5}">
                      <a16:colId xmlns:a16="http://schemas.microsoft.com/office/drawing/2014/main" val="340737171"/>
                    </a:ext>
                  </a:extLst>
                </a:gridCol>
                <a:gridCol w="1579698">
                  <a:extLst>
                    <a:ext uri="{9D8B030D-6E8A-4147-A177-3AD203B41FA5}">
                      <a16:colId xmlns:a16="http://schemas.microsoft.com/office/drawing/2014/main" val="1986823509"/>
                    </a:ext>
                  </a:extLst>
                </a:gridCol>
                <a:gridCol w="2138565">
                  <a:extLst>
                    <a:ext uri="{9D8B030D-6E8A-4147-A177-3AD203B41FA5}">
                      <a16:colId xmlns:a16="http://schemas.microsoft.com/office/drawing/2014/main" val="4104309533"/>
                    </a:ext>
                  </a:extLst>
                </a:gridCol>
                <a:gridCol w="5419207">
                  <a:extLst>
                    <a:ext uri="{9D8B030D-6E8A-4147-A177-3AD203B41FA5}">
                      <a16:colId xmlns:a16="http://schemas.microsoft.com/office/drawing/2014/main" val="4278005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Fungsi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Contoh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Keterangan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8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cin</a:t>
                      </a:r>
                      <a:r>
                        <a:rPr lang="en-US" dirty="0"/>
                        <a:t>&gt;&gt;</a:t>
                      </a:r>
                      <a:r>
                        <a:rPr lang="en-US" dirty="0" err="1"/>
                        <a:t>nama</a:t>
                      </a:r>
                      <a:r>
                        <a:rPr lang="en-US" dirty="0"/>
                        <a:t>;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Perintah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menampung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inputan</a:t>
                      </a:r>
                      <a:r>
                        <a:rPr lang="en-US" dirty="0"/>
                        <a:t> user </a:t>
                      </a:r>
                      <a:r>
                        <a:rPr lang="en-US" dirty="0" err="1"/>
                        <a:t>kedalam</a:t>
                      </a:r>
                      <a:r>
                        <a:rPr lang="en-US" dirty="0"/>
                        <a:t> variable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8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Cout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cout</a:t>
                      </a:r>
                      <a:r>
                        <a:rPr lang="en-US" dirty="0"/>
                        <a:t>&lt;&lt;“</a:t>
                      </a:r>
                      <a:r>
                        <a:rPr lang="en-US" dirty="0" err="1"/>
                        <a:t>uvers</a:t>
                      </a:r>
                      <a:r>
                        <a:rPr lang="en-US" dirty="0"/>
                        <a:t>”;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Perintah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menampilkan</a:t>
                      </a:r>
                      <a:r>
                        <a:rPr lang="en-US" dirty="0"/>
                        <a:t> output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layer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8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cout</a:t>
                      </a:r>
                      <a:r>
                        <a:rPr lang="en-US" dirty="0"/>
                        <a:t>&lt;&lt;</a:t>
                      </a:r>
                      <a:r>
                        <a:rPr lang="en-US" dirty="0" err="1"/>
                        <a:t>endl</a:t>
                      </a:r>
                      <a:r>
                        <a:rPr lang="en-US" dirty="0"/>
                        <a:t>;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Perintah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pidah</a:t>
                      </a:r>
                      <a:r>
                        <a:rPr lang="en-US" dirty="0"/>
                        <a:t> baris (end line)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21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969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3020-90AE-40E7-BFBD-13C4474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8AA41-35B0-4C7A-90E6-4E5491F90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1465750"/>
            <a:ext cx="6809998" cy="5277950"/>
          </a:xfrm>
        </p:spPr>
      </p:pic>
    </p:spTree>
    <p:extLst>
      <p:ext uri="{BB962C8B-B14F-4D97-AF65-F5344CB8AC3E}">
        <p14:creationId xmlns:p14="http://schemas.microsoft.com/office/powerpoint/2010/main" val="2637093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1F05F0-600F-4ECF-94E7-BB01520DC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15340"/>
          <a:stretch/>
        </p:blipFill>
        <p:spPr>
          <a:xfrm flipH="1">
            <a:off x="0" y="-132080"/>
            <a:ext cx="12175322" cy="58190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3DE96-369D-4DF1-84D0-EAC2F84D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386080"/>
            <a:ext cx="6167121" cy="970450"/>
          </a:xfrm>
        </p:spPr>
        <p:txBody>
          <a:bodyPr>
            <a:normAutofit fontScale="90000"/>
          </a:bodyPr>
          <a:lstStyle/>
          <a:p>
            <a:r>
              <a:rPr lang="en-US" sz="6000" dirty="0" err="1"/>
              <a:t>Semangattt</a:t>
            </a:r>
            <a:r>
              <a:rPr lang="en-US" sz="6000" dirty="0"/>
              <a:t>!!!</a:t>
            </a:r>
            <a:endParaRPr lang="en-ID" sz="6000" dirty="0"/>
          </a:p>
        </p:txBody>
      </p:sp>
    </p:spTree>
    <p:extLst>
      <p:ext uri="{BB962C8B-B14F-4D97-AF65-F5344CB8AC3E}">
        <p14:creationId xmlns:p14="http://schemas.microsoft.com/office/powerpoint/2010/main" val="82059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09CE18-2567-4917-B87C-0B655A29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1438"/>
            <a:ext cx="12287250" cy="81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4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E49638-7FE5-4A75-B548-34EF0540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Bahasa </a:t>
            </a:r>
            <a:r>
              <a:rPr lang="en-US" dirty="0" err="1"/>
              <a:t>pemrograman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6536BB-C6AE-40A8-A6AD-2ED2F37B7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0" i="0" dirty="0" err="1">
                <a:effectLst/>
                <a:latin typeface="Open Sans"/>
              </a:rPr>
              <a:t>Sistem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komunikasi</a:t>
            </a:r>
            <a:r>
              <a:rPr lang="en-ID" b="0" i="0" dirty="0">
                <a:effectLst/>
                <a:latin typeface="Open Sans"/>
              </a:rPr>
              <a:t> yang </a:t>
            </a:r>
            <a:r>
              <a:rPr lang="en-ID" b="0" i="0" dirty="0" err="1">
                <a:effectLst/>
                <a:latin typeface="Open Sans"/>
              </a:rPr>
              <a:t>digunakan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dalam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memerintahkan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komputer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secara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langsung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untuk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menjalankan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perintah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khusus</a:t>
            </a:r>
            <a:r>
              <a:rPr lang="en-ID" b="0" i="0" dirty="0">
                <a:effectLst/>
                <a:latin typeface="Open Sans"/>
              </a:rPr>
              <a:t> (programming language). (</a:t>
            </a:r>
            <a:r>
              <a:rPr lang="en-ID" b="0" i="1" dirty="0" err="1">
                <a:effectLst/>
                <a:latin typeface="Open Sans"/>
              </a:rPr>
              <a:t>Otoritas</a:t>
            </a:r>
            <a:r>
              <a:rPr lang="en-ID" b="0" i="1" dirty="0">
                <a:effectLst/>
                <a:latin typeface="Open Sans"/>
              </a:rPr>
              <a:t> Jasa </a:t>
            </a:r>
            <a:r>
              <a:rPr lang="en-ID" b="0" i="1" dirty="0" err="1">
                <a:effectLst/>
                <a:latin typeface="Open Sans"/>
              </a:rPr>
              <a:t>Keuangan</a:t>
            </a:r>
            <a:r>
              <a:rPr lang="en-ID" i="1" dirty="0">
                <a:effectLst/>
                <a:latin typeface="Open Sans"/>
              </a:rPr>
              <a:t>)</a:t>
            </a:r>
          </a:p>
          <a:p>
            <a:r>
              <a:rPr lang="en-ID" b="0" i="0" dirty="0" err="1">
                <a:effectLst/>
                <a:latin typeface="Open Sans"/>
              </a:rPr>
              <a:t>Instruksi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standar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untuk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memerintah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komputer</a:t>
            </a:r>
            <a:r>
              <a:rPr lang="en-ID" b="0" i="0" dirty="0">
                <a:effectLst/>
                <a:latin typeface="Open Sans"/>
              </a:rPr>
              <a:t>. </a:t>
            </a:r>
            <a:r>
              <a:rPr lang="en-ID" i="1" dirty="0">
                <a:effectLst/>
                <a:latin typeface="Open Sans"/>
              </a:rPr>
              <a:t>(Wikipedia)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345843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43A5-E772-4BB1-A4B4-3DE605D9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Tingkatan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D428-8B33-4534-8432-F681F09C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ID" dirty="0">
                <a:effectLst/>
                <a:latin typeface="Open Sans"/>
              </a:rPr>
              <a:t>3 </a:t>
            </a:r>
            <a:r>
              <a:rPr lang="en-ID" dirty="0" err="1">
                <a:effectLst/>
                <a:latin typeface="Open Sans"/>
              </a:rPr>
              <a:t>tingkatan</a:t>
            </a:r>
            <a:r>
              <a:rPr lang="en-ID" dirty="0">
                <a:effectLst/>
                <a:latin typeface="Open Sans"/>
              </a:rPr>
              <a:t> Bahasa </a:t>
            </a:r>
            <a:r>
              <a:rPr lang="en-ID" dirty="0" err="1">
                <a:effectLst/>
                <a:latin typeface="Open Sans"/>
              </a:rPr>
              <a:t>pemrograman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menurut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tingkat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kedekatannya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dengan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mesin</a:t>
            </a:r>
            <a:r>
              <a:rPr lang="en-ID" dirty="0">
                <a:effectLst/>
                <a:latin typeface="Open Sans"/>
              </a:rPr>
              <a:t> </a:t>
            </a:r>
            <a:r>
              <a:rPr lang="en-ID" dirty="0" err="1">
                <a:effectLst/>
                <a:latin typeface="Open Sans"/>
              </a:rPr>
              <a:t>komputer</a:t>
            </a:r>
            <a:r>
              <a:rPr lang="en-ID" dirty="0">
                <a:effectLst/>
                <a:latin typeface="Open Sans"/>
              </a:rPr>
              <a:t>:</a:t>
            </a:r>
          </a:p>
          <a:p>
            <a:pPr algn="l"/>
            <a:r>
              <a:rPr lang="en-ID" i="0" dirty="0">
                <a:effectLst/>
                <a:latin typeface="Open Sans"/>
              </a:rPr>
              <a:t>Bahasa Program Tingkat </a:t>
            </a:r>
            <a:r>
              <a:rPr lang="en-ID" i="0" dirty="0" err="1">
                <a:effectLst/>
                <a:latin typeface="Open Sans"/>
              </a:rPr>
              <a:t>Rendah</a:t>
            </a:r>
            <a:r>
              <a:rPr lang="en-ID" i="0" dirty="0">
                <a:effectLst/>
                <a:latin typeface="Open Sans"/>
              </a:rPr>
              <a:t> (Low-Level)</a:t>
            </a:r>
          </a:p>
          <a:p>
            <a:pPr algn="l"/>
            <a:r>
              <a:rPr lang="en-ID" i="0" dirty="0">
                <a:effectLst/>
                <a:latin typeface="Open Sans"/>
              </a:rPr>
              <a:t>Bahasa Program Tingkat </a:t>
            </a:r>
            <a:r>
              <a:rPr lang="en-ID" i="0" dirty="0" err="1">
                <a:effectLst/>
                <a:latin typeface="Open Sans"/>
              </a:rPr>
              <a:t>Menengah</a:t>
            </a:r>
            <a:r>
              <a:rPr lang="en-ID" i="0" dirty="0">
                <a:effectLst/>
                <a:latin typeface="Open Sans"/>
              </a:rPr>
              <a:t> (Mid-Level)</a:t>
            </a:r>
          </a:p>
          <a:p>
            <a:pPr algn="l"/>
            <a:r>
              <a:rPr lang="en-ID" i="0" dirty="0">
                <a:effectLst/>
                <a:latin typeface="Open Sans"/>
              </a:rPr>
              <a:t>Bahasa Program Tingkat Tinggi (High-Level)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47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1844-01F1-461B-AC4F-CACDB62C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i="0" dirty="0">
                <a:effectLst/>
                <a:latin typeface="Open Sans"/>
              </a:rPr>
              <a:t>Bahasa Program Tingkat </a:t>
            </a:r>
            <a:r>
              <a:rPr lang="en-ID" b="1" i="0" dirty="0" err="1">
                <a:effectLst/>
                <a:latin typeface="Open Sans"/>
              </a:rPr>
              <a:t>Rendah</a:t>
            </a:r>
            <a:r>
              <a:rPr lang="en-ID" b="1" i="0" dirty="0">
                <a:effectLst/>
                <a:latin typeface="Open Sans"/>
              </a:rPr>
              <a:t> (Low-Level)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19997-4C82-44A4-A1A4-13CD69FF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ID" b="0" i="0" dirty="0">
                <a:effectLst/>
                <a:latin typeface="Open Sans"/>
              </a:rPr>
              <a:t>Bahasa program </a:t>
            </a:r>
            <a:r>
              <a:rPr lang="en-ID" b="0" i="0" dirty="0" err="1">
                <a:effectLst/>
                <a:latin typeface="Open Sans"/>
              </a:rPr>
              <a:t>tingkat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rendah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berisi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instruksi-instruksi</a:t>
            </a:r>
            <a:r>
              <a:rPr lang="en-ID" b="0" i="0" dirty="0">
                <a:effectLst/>
                <a:latin typeface="Open Sans"/>
              </a:rPr>
              <a:t> yang </a:t>
            </a:r>
            <a:r>
              <a:rPr lang="en-ID" b="0" i="0" dirty="0" err="1">
                <a:effectLst/>
                <a:latin typeface="Open Sans"/>
              </a:rPr>
              <a:t>ditujukan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kepada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komputer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dengan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menggunakan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kode</a:t>
            </a:r>
            <a:r>
              <a:rPr lang="en-ID" b="0" i="0" dirty="0">
                <a:effectLst/>
                <a:latin typeface="Open Sans"/>
              </a:rPr>
              <a:t> biner (binary). Kode-</a:t>
            </a:r>
            <a:r>
              <a:rPr lang="en-ID" b="0" i="0" dirty="0" err="1">
                <a:effectLst/>
                <a:latin typeface="Open Sans"/>
              </a:rPr>
              <a:t>kode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tersebut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akan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langsung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diterjemahkan</a:t>
            </a:r>
            <a:r>
              <a:rPr lang="en-ID" b="0" i="0" dirty="0">
                <a:effectLst/>
                <a:latin typeface="Open Sans"/>
              </a:rPr>
              <a:t> oleh </a:t>
            </a:r>
            <a:r>
              <a:rPr lang="en-ID" b="0" i="0" dirty="0" err="1">
                <a:effectLst/>
                <a:latin typeface="Open Sans"/>
              </a:rPr>
              <a:t>komputer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tanpa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harus</a:t>
            </a:r>
            <a:r>
              <a:rPr lang="en-ID" b="0" i="0" dirty="0">
                <a:effectLst/>
                <a:latin typeface="Open Sans"/>
              </a:rPr>
              <a:t> </a:t>
            </a:r>
            <a:r>
              <a:rPr lang="en-ID" b="0" i="0" dirty="0" err="1">
                <a:effectLst/>
                <a:latin typeface="Open Sans"/>
              </a:rPr>
              <a:t>melalui</a:t>
            </a:r>
            <a:r>
              <a:rPr lang="en-ID" b="0" i="0" dirty="0">
                <a:effectLst/>
                <a:latin typeface="Open Sans"/>
              </a:rPr>
              <a:t> proses </a:t>
            </a:r>
            <a:r>
              <a:rPr lang="en-ID" b="0" i="0" dirty="0" err="1">
                <a:effectLst/>
                <a:latin typeface="Open Sans"/>
              </a:rPr>
              <a:t>kompilasi</a:t>
            </a:r>
            <a:r>
              <a:rPr lang="en-ID" b="0" i="0" dirty="0">
                <a:effectLst/>
                <a:latin typeface="Open Sans"/>
              </a:rPr>
              <a:t>.</a:t>
            </a:r>
          </a:p>
          <a:p>
            <a:pPr algn="l"/>
            <a:r>
              <a:rPr lang="en-ID" dirty="0" err="1">
                <a:effectLst/>
                <a:latin typeface="Open Sans"/>
              </a:rPr>
              <a:t>Contoh</a:t>
            </a:r>
            <a:r>
              <a:rPr lang="en-ID" dirty="0">
                <a:effectLst/>
                <a:latin typeface="Open Sans"/>
              </a:rPr>
              <a:t>: 01100101100110</a:t>
            </a:r>
            <a:endParaRPr lang="en-ID" b="0" i="0" dirty="0">
              <a:effectLst/>
              <a:latin typeface="Open Sans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5584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9679-B3F7-4FF0-9DF2-7B19C872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Bahasa Program Tingkat </a:t>
            </a:r>
            <a:r>
              <a:rPr lang="en-ID" dirty="0" err="1"/>
              <a:t>Menengah</a:t>
            </a:r>
            <a:r>
              <a:rPr lang="en-ID" dirty="0"/>
              <a:t> (Mid-Level)</a:t>
            </a:r>
            <a:br>
              <a:rPr lang="en-ID" dirty="0"/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5D36-66F8-445F-871F-1EEB1215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400" b="0" i="0" dirty="0">
                <a:effectLst/>
                <a:latin typeface="Open Sans"/>
              </a:rPr>
              <a:t>Bahasa program </a:t>
            </a:r>
            <a:r>
              <a:rPr lang="en-ID" sz="2400" b="0" i="0" dirty="0" err="1">
                <a:effectLst/>
                <a:latin typeface="Open Sans"/>
              </a:rPr>
              <a:t>tingkat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menengah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adalah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instruksi</a:t>
            </a:r>
            <a:r>
              <a:rPr lang="en-ID" sz="2400" b="0" i="0" dirty="0">
                <a:effectLst/>
                <a:latin typeface="Open Sans"/>
              </a:rPr>
              <a:t> yang </a:t>
            </a:r>
            <a:r>
              <a:rPr lang="en-ID" sz="2400" b="0" i="0" dirty="0" err="1">
                <a:effectLst/>
                <a:latin typeface="Open Sans"/>
              </a:rPr>
              <a:t>berupa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kode</a:t>
            </a:r>
            <a:r>
              <a:rPr lang="en-ID" sz="2400" b="0" i="0" dirty="0">
                <a:effectLst/>
                <a:latin typeface="Open Sans"/>
              </a:rPr>
              <a:t> mnemonic </a:t>
            </a:r>
            <a:r>
              <a:rPr lang="en-ID" sz="2400" b="0" i="0" dirty="0" err="1">
                <a:effectLst/>
                <a:latin typeface="Open Sans"/>
              </a:rPr>
              <a:t>atau</a:t>
            </a:r>
            <a:r>
              <a:rPr lang="en-ID" sz="2400" b="0" i="0" dirty="0">
                <a:effectLst/>
                <a:latin typeface="Open Sans"/>
              </a:rPr>
              <a:t> Statement List (STL) </a:t>
            </a:r>
            <a:r>
              <a:rPr lang="en-ID" sz="2400" b="0" i="0" dirty="0" err="1">
                <a:effectLst/>
                <a:latin typeface="Open Sans"/>
              </a:rPr>
              <a:t>seperti</a:t>
            </a:r>
            <a:r>
              <a:rPr lang="en-ID" sz="2400" b="0" i="0" dirty="0">
                <a:effectLst/>
                <a:latin typeface="Open Sans"/>
              </a:rPr>
              <a:t> ADD, SUB, DIV, STOLOD, JMP dan </a:t>
            </a:r>
            <a:r>
              <a:rPr lang="en-ID" sz="2400" b="0" i="0" dirty="0" err="1">
                <a:effectLst/>
                <a:latin typeface="Open Sans"/>
              </a:rPr>
              <a:t>lainnya</a:t>
            </a:r>
            <a:r>
              <a:rPr lang="en-ID" sz="2400" b="0" i="0" dirty="0">
                <a:effectLst/>
                <a:latin typeface="Open Sans"/>
              </a:rPr>
              <a:t>.</a:t>
            </a:r>
          </a:p>
          <a:p>
            <a:r>
              <a:rPr lang="en-ID" sz="2400" dirty="0"/>
              <a:t>Bahasa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memakai</a:t>
            </a:r>
            <a:r>
              <a:rPr lang="en-ID" sz="2400" dirty="0"/>
              <a:t> </a:t>
            </a:r>
            <a:r>
              <a:rPr lang="en-ID" sz="2400" dirty="0" err="1"/>
              <a:t>campuran</a:t>
            </a:r>
            <a:r>
              <a:rPr lang="en-ID" sz="2400" dirty="0"/>
              <a:t> </a:t>
            </a:r>
            <a:r>
              <a:rPr lang="en-ID" sz="2400" dirty="0" err="1"/>
              <a:t>instruksi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kata-kata </a:t>
            </a:r>
            <a:r>
              <a:rPr lang="en-ID" sz="2400" dirty="0" err="1"/>
              <a:t>bahasa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 dan </a:t>
            </a:r>
            <a:r>
              <a:rPr lang="en-ID" sz="2400" dirty="0" err="1"/>
              <a:t>instruksi</a:t>
            </a:r>
            <a:r>
              <a:rPr lang="en-ID" sz="2400" dirty="0"/>
              <a:t> yang </a:t>
            </a:r>
            <a:r>
              <a:rPr lang="en-ID" sz="2400" dirty="0" err="1"/>
              <a:t>bersifat</a:t>
            </a:r>
            <a:r>
              <a:rPr lang="en-ID" sz="2400" dirty="0"/>
              <a:t> </a:t>
            </a:r>
            <a:r>
              <a:rPr lang="en-ID" sz="2400" dirty="0" err="1"/>
              <a:t>simbolik</a:t>
            </a:r>
            <a:r>
              <a:rPr lang="en-ID" sz="2400" dirty="0"/>
              <a:t>, </a:t>
            </a:r>
            <a:r>
              <a:rPr lang="en-ID" sz="2400" dirty="0" err="1"/>
              <a:t>contohnya</a:t>
            </a:r>
            <a:r>
              <a:rPr lang="en-ID" sz="2400" dirty="0"/>
              <a:t> {, }, ?, &lt;&lt;, &gt;&gt;, &amp;&amp;, ||, dan </a:t>
            </a:r>
            <a:r>
              <a:rPr lang="en-ID" sz="2400" dirty="0" err="1"/>
              <a:t>lainnya</a:t>
            </a:r>
            <a:endParaRPr lang="en-ID" sz="2400" b="0" i="0" dirty="0">
              <a:effectLst/>
              <a:latin typeface="Open Sans"/>
            </a:endParaRPr>
          </a:p>
          <a:p>
            <a:r>
              <a:rPr lang="en-ID" sz="2400" dirty="0">
                <a:effectLst/>
                <a:latin typeface="Open Sans"/>
              </a:rPr>
              <a:t>B</a:t>
            </a:r>
            <a:r>
              <a:rPr lang="en-ID" sz="2400" b="0" i="0" dirty="0">
                <a:effectLst/>
                <a:latin typeface="Open Sans"/>
              </a:rPr>
              <a:t>ahasa </a:t>
            </a:r>
            <a:r>
              <a:rPr lang="en-ID" sz="2400" b="0" i="0" dirty="0" err="1">
                <a:effectLst/>
                <a:latin typeface="Open Sans"/>
              </a:rPr>
              <a:t>dalam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tingkat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menengah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ini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harus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diterjemahkan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terlebih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dahulu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ke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dalam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bahasa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mesin</a:t>
            </a:r>
            <a:r>
              <a:rPr lang="en-ID" sz="2400" b="0" i="0" dirty="0">
                <a:effectLst/>
                <a:latin typeface="Open Sans"/>
              </a:rPr>
              <a:t>, </a:t>
            </a:r>
            <a:r>
              <a:rPr lang="en-ID" sz="2400" b="0" i="0" dirty="0" err="1">
                <a:effectLst/>
                <a:latin typeface="Open Sans"/>
              </a:rPr>
              <a:t>karena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komputer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hanya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mengerti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penggunaan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bahasa</a:t>
            </a:r>
            <a:r>
              <a:rPr lang="en-ID" sz="2400" b="0" i="0" dirty="0">
                <a:effectLst/>
                <a:latin typeface="Open Sans"/>
              </a:rPr>
              <a:t> </a:t>
            </a:r>
            <a:r>
              <a:rPr lang="en-ID" sz="2400" b="0" i="0" dirty="0" err="1">
                <a:effectLst/>
                <a:latin typeface="Open Sans"/>
              </a:rPr>
              <a:t>mesin</a:t>
            </a:r>
            <a:r>
              <a:rPr lang="en-ID" sz="2400" b="0" i="0" dirty="0">
                <a:effectLst/>
                <a:latin typeface="Open Sans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9BCAD-22CA-4F6C-ADE1-D84CAB0C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485" y="5105282"/>
            <a:ext cx="3203640" cy="13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F258-F39B-4A26-89ED-40DC9C3B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n-NO" dirty="0"/>
              <a:t>Bahasa Program Tingkat Tinggi (High-Level)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E477-0689-40B9-AF7B-6172C1048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Bahasa program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instruksi-instruksi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alamiah</a:t>
            </a:r>
            <a:r>
              <a:rPr lang="en-ID" dirty="0"/>
              <a:t> yang </a:t>
            </a:r>
            <a:r>
              <a:rPr lang="en-ID" dirty="0" err="1"/>
              <a:t>dimengerti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Inggris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. </a:t>
            </a:r>
            <a:r>
              <a:rPr lang="en-ID" dirty="0" err="1"/>
              <a:t>Tingkatan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diciptakan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kekurangan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menengah</a:t>
            </a:r>
            <a:r>
              <a:rPr lang="en-ID" dirty="0"/>
              <a:t> dan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	</a:t>
            </a:r>
          </a:p>
          <a:p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menerjemahkannya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program </a:t>
            </a:r>
            <a:r>
              <a:rPr lang="en-ID" b="1" dirty="0"/>
              <a:t>compiler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b="1" dirty="0"/>
              <a:t>interpreter</a:t>
            </a:r>
          </a:p>
        </p:txBody>
      </p:sp>
    </p:spTree>
    <p:extLst>
      <p:ext uri="{BB962C8B-B14F-4D97-AF65-F5344CB8AC3E}">
        <p14:creationId xmlns:p14="http://schemas.microsoft.com/office/powerpoint/2010/main" val="2095035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vers Dark">
  <a:themeElements>
    <a:clrScheme name="Custom 1">
      <a:dk1>
        <a:sysClr val="windowText" lastClr="000000"/>
      </a:dk1>
      <a:lt1>
        <a:sysClr val="window" lastClr="FFFFFF"/>
      </a:lt1>
      <a:dk2>
        <a:srgbClr val="212745"/>
      </a:dk2>
      <a:lt2>
        <a:srgbClr val="11B2EB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1">
      <a:majorFont>
        <a:latin typeface="Segoe UI Black"/>
        <a:ea typeface=""/>
        <a:cs typeface=""/>
      </a:majorFont>
      <a:minorFont>
        <a:latin typeface="Verdan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ers Dark" id="{A49CE962-DC2B-4BC6-BD8F-79022B5BE23B}" vid="{65CDD1E8-5151-4BA7-811C-F62DF194F6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Uvers Dark</Template>
  <TotalTime>485</TotalTime>
  <Words>1757</Words>
  <Application>Microsoft Office PowerPoint</Application>
  <PresentationFormat>Widescreen</PresentationFormat>
  <Paragraphs>272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Open Sans</vt:lpstr>
      <vt:lpstr>Segoe UI Black</vt:lpstr>
      <vt:lpstr>Verdana</vt:lpstr>
      <vt:lpstr>Wingdings 2</vt:lpstr>
      <vt:lpstr>Uvers Dark</vt:lpstr>
      <vt:lpstr>Pengantar Bahasa C++</vt:lpstr>
      <vt:lpstr>Review</vt:lpstr>
      <vt:lpstr>Tugas minggu lalu</vt:lpstr>
      <vt:lpstr>PowerPoint Presentation</vt:lpstr>
      <vt:lpstr>Bahasa pemrograman</vt:lpstr>
      <vt:lpstr>Tingkatan Bahasa Pemrograman</vt:lpstr>
      <vt:lpstr>Bahasa Program Tingkat Rendah (Low-Level)</vt:lpstr>
      <vt:lpstr>Bahasa Program Tingkat Menengah (Mid-Level) </vt:lpstr>
      <vt:lpstr>Bahasa Program Tingkat Tinggi (High-Level)</vt:lpstr>
      <vt:lpstr>Kompilasi dan Interpretasi</vt:lpstr>
      <vt:lpstr>Kompilasi dan Interpretasi</vt:lpstr>
      <vt:lpstr>Kompilasi dan Interpretasi</vt:lpstr>
      <vt:lpstr>Kompilasi dan Interpretasi</vt:lpstr>
      <vt:lpstr>Berkenalan Dengan C++</vt:lpstr>
      <vt:lpstr>Berkenalan Dengan C++</vt:lpstr>
      <vt:lpstr>PowerPoint Presentation</vt:lpstr>
      <vt:lpstr>Mencoba C++</vt:lpstr>
      <vt:lpstr>DevC++</vt:lpstr>
      <vt:lpstr>Struktur Bahasa C++</vt:lpstr>
      <vt:lpstr>Struktur Bahasa C++</vt:lpstr>
      <vt:lpstr>Struktur Bahasa C++</vt:lpstr>
      <vt:lpstr>Variable</vt:lpstr>
      <vt:lpstr>Aturan penulisan Variable</vt:lpstr>
      <vt:lpstr>Ilustrasi Variable</vt:lpstr>
      <vt:lpstr>Ilustrasi Variable</vt:lpstr>
      <vt:lpstr>Tipe Data pada C++</vt:lpstr>
      <vt:lpstr>Tipe Data Signed</vt:lpstr>
      <vt:lpstr>Tipe Data Unsigned</vt:lpstr>
      <vt:lpstr>Konstanta</vt:lpstr>
      <vt:lpstr>Reserved Words</vt:lpstr>
      <vt:lpstr>Reserved Words</vt:lpstr>
      <vt:lpstr>Reserved Words</vt:lpstr>
      <vt:lpstr>PowerPoint Presentation</vt:lpstr>
      <vt:lpstr>Fungsi input dan output</vt:lpstr>
      <vt:lpstr>iostream</vt:lpstr>
      <vt:lpstr>Contoh Program</vt:lpstr>
      <vt:lpstr>Semangattt!!!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Bahasa C++</dc:title>
  <dc:creator>yodi labs</dc:creator>
  <cp:lastModifiedBy>yodi labs</cp:lastModifiedBy>
  <cp:revision>41</cp:revision>
  <dcterms:created xsi:type="dcterms:W3CDTF">2020-09-14T10:23:45Z</dcterms:created>
  <dcterms:modified xsi:type="dcterms:W3CDTF">2021-09-05T14:13:19Z</dcterms:modified>
</cp:coreProperties>
</file>